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 id="2147483684" r:id="rId5"/>
  </p:sldMasterIdLst>
  <p:sldIdLst>
    <p:sldId id="265" r:id="rId6"/>
    <p:sldId id="260" r:id="rId7"/>
    <p:sldId id="262" r:id="rId8"/>
    <p:sldId id="264" r:id="rId9"/>
  </p:sldIdLst>
  <p:sldSz cx="9906000" cy="6858000" type="A4"/>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12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406"/>
    <a:srgbClr val="FFFC00"/>
    <a:srgbClr val="334CE5"/>
    <a:srgbClr val="1B36D7"/>
    <a:srgbClr val="FFFFFF"/>
    <a:srgbClr val="E8EBFC"/>
    <a:srgbClr val="6A7DEC"/>
    <a:srgbClr val="ADB7F5"/>
    <a:srgbClr val="FFFFCD"/>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214" autoAdjust="0"/>
    <p:restoredTop sz="95915" autoAdjust="0"/>
  </p:normalViewPr>
  <p:slideViewPr>
    <p:cSldViewPr snapToGrid="0" showGuides="1">
      <p:cViewPr varScale="1">
        <p:scale>
          <a:sx n="72" d="100"/>
          <a:sy n="72" d="100"/>
        </p:scale>
        <p:origin x="1494" y="60"/>
      </p:cViewPr>
      <p:guideLst>
        <p:guide orient="horz" pos="2160"/>
        <p:guide pos="312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viewProps" Target="viewProps.xml"/><Relationship Id="rId5" Type="http://schemas.openxmlformats.org/officeDocument/2006/relationships/slideMaster" Target="slideMasters/slideMaster2.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DD4FF0AD-128F-4FAF-9797-329B280AD961}" type="datetimeFigureOut">
              <a:rPr kumimoji="1" lang="ja-JP" altLang="en-US" smtClean="0"/>
              <a:t>2020/10/12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11242F2-9AE9-4131-B29A-F5228DFA0EC4}" type="slidenum">
              <a:rPr kumimoji="1" lang="ja-JP" altLang="en-US" smtClean="0"/>
              <a:t>‹#›</a:t>
            </a:fld>
            <a:endParaRPr kumimoji="1" lang="ja-JP" altLang="en-US"/>
          </a:p>
        </p:txBody>
      </p:sp>
    </p:spTree>
    <p:extLst>
      <p:ext uri="{BB962C8B-B14F-4D97-AF65-F5344CB8AC3E}">
        <p14:creationId xmlns:p14="http://schemas.microsoft.com/office/powerpoint/2010/main" val="32110789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DD4FF0AD-128F-4FAF-9797-329B280AD961}" type="datetimeFigureOut">
              <a:rPr kumimoji="1" lang="ja-JP" altLang="en-US" smtClean="0"/>
              <a:t>2020/10/12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11242F2-9AE9-4131-B29A-F5228DFA0EC4}" type="slidenum">
              <a:rPr kumimoji="1" lang="ja-JP" altLang="en-US" smtClean="0"/>
              <a:t>‹#›</a:t>
            </a:fld>
            <a:endParaRPr kumimoji="1" lang="ja-JP" altLang="en-US"/>
          </a:p>
        </p:txBody>
      </p:sp>
    </p:spTree>
    <p:extLst>
      <p:ext uri="{BB962C8B-B14F-4D97-AF65-F5344CB8AC3E}">
        <p14:creationId xmlns:p14="http://schemas.microsoft.com/office/powerpoint/2010/main" val="10509261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DD4FF0AD-128F-4FAF-9797-329B280AD961}" type="datetimeFigureOut">
              <a:rPr kumimoji="1" lang="ja-JP" altLang="en-US" smtClean="0"/>
              <a:t>2020/10/12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11242F2-9AE9-4131-B29A-F5228DFA0EC4}" type="slidenum">
              <a:rPr kumimoji="1" lang="ja-JP" altLang="en-US" smtClean="0"/>
              <a:t>‹#›</a:t>
            </a:fld>
            <a:endParaRPr kumimoji="1" lang="ja-JP" altLang="en-US"/>
          </a:p>
        </p:txBody>
      </p:sp>
    </p:spTree>
    <p:extLst>
      <p:ext uri="{BB962C8B-B14F-4D97-AF65-F5344CB8AC3E}">
        <p14:creationId xmlns:p14="http://schemas.microsoft.com/office/powerpoint/2010/main" val="20752374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28"/>
            <a:ext cx="8420101"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485901" y="3886201"/>
            <a:ext cx="6934200" cy="1752600"/>
          </a:xfrm>
        </p:spPr>
        <p:txBody>
          <a:bodyPr/>
          <a:lstStyle>
            <a:lvl1pPr marL="0" indent="0" algn="ctr">
              <a:buNone/>
              <a:defRPr>
                <a:solidFill>
                  <a:schemeClr val="tx1">
                    <a:tint val="75000"/>
                  </a:schemeClr>
                </a:solidFill>
              </a:defRPr>
            </a:lvl1pPr>
            <a:lvl2pPr marL="497814" indent="0" algn="ctr">
              <a:buNone/>
              <a:defRPr>
                <a:solidFill>
                  <a:schemeClr val="tx1">
                    <a:tint val="75000"/>
                  </a:schemeClr>
                </a:solidFill>
              </a:defRPr>
            </a:lvl2pPr>
            <a:lvl3pPr marL="995627" indent="0" algn="ctr">
              <a:buNone/>
              <a:defRPr>
                <a:solidFill>
                  <a:schemeClr val="tx1">
                    <a:tint val="75000"/>
                  </a:schemeClr>
                </a:solidFill>
              </a:defRPr>
            </a:lvl3pPr>
            <a:lvl4pPr marL="1493441" indent="0" algn="ctr">
              <a:buNone/>
              <a:defRPr>
                <a:solidFill>
                  <a:schemeClr val="tx1">
                    <a:tint val="75000"/>
                  </a:schemeClr>
                </a:solidFill>
              </a:defRPr>
            </a:lvl4pPr>
            <a:lvl5pPr marL="1991254" indent="0" algn="ctr">
              <a:buNone/>
              <a:defRPr>
                <a:solidFill>
                  <a:schemeClr val="tx1">
                    <a:tint val="75000"/>
                  </a:schemeClr>
                </a:solidFill>
              </a:defRPr>
            </a:lvl5pPr>
            <a:lvl6pPr marL="2489068" indent="0" algn="ctr">
              <a:buNone/>
              <a:defRPr>
                <a:solidFill>
                  <a:schemeClr val="tx1">
                    <a:tint val="75000"/>
                  </a:schemeClr>
                </a:solidFill>
              </a:defRPr>
            </a:lvl6pPr>
            <a:lvl7pPr marL="2986881" indent="0" algn="ctr">
              <a:buNone/>
              <a:defRPr>
                <a:solidFill>
                  <a:schemeClr val="tx1">
                    <a:tint val="75000"/>
                  </a:schemeClr>
                </a:solidFill>
              </a:defRPr>
            </a:lvl7pPr>
            <a:lvl8pPr marL="3484696" indent="0" algn="ctr">
              <a:buNone/>
              <a:defRPr>
                <a:solidFill>
                  <a:schemeClr val="tx1">
                    <a:tint val="75000"/>
                  </a:schemeClr>
                </a:solidFill>
              </a:defRPr>
            </a:lvl8pPr>
            <a:lvl9pPr marL="3982509"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77EBE779-06A1-4E9C-8D11-6F388CE65C48}" type="datetimeFigureOut">
              <a:rPr lang="ja-JP" altLang="en-US" smtClean="0">
                <a:solidFill>
                  <a:prstClr val="black">
                    <a:tint val="75000"/>
                  </a:prstClr>
                </a:solidFill>
              </a:rPr>
              <a:pPr/>
              <a:t>2020/10/12</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4C7AEAEA-E45C-4729-8DDF-3EF40E4DCC0A}"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6152443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77EBE779-06A1-4E9C-8D11-6F388CE65C48}" type="datetimeFigureOut">
              <a:rPr lang="ja-JP" altLang="en-US" smtClean="0">
                <a:solidFill>
                  <a:prstClr val="black">
                    <a:tint val="75000"/>
                  </a:prstClr>
                </a:solidFill>
              </a:rPr>
              <a:pPr/>
              <a:t>2020/10/12</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4C7AEAEA-E45C-4729-8DDF-3EF40E4DCC0A}"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699888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6900"/>
            <a:ext cx="8420101" cy="1362075"/>
          </a:xfrm>
        </p:spPr>
        <p:txBody>
          <a:bodyPr anchor="t"/>
          <a:lstStyle>
            <a:lvl1pPr algn="l">
              <a:defRPr sz="44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82506" y="2906714"/>
            <a:ext cx="8420101" cy="1500187"/>
          </a:xfrm>
        </p:spPr>
        <p:txBody>
          <a:bodyPr anchor="b"/>
          <a:lstStyle>
            <a:lvl1pPr marL="0" indent="0">
              <a:buNone/>
              <a:defRPr sz="2200">
                <a:solidFill>
                  <a:schemeClr val="tx1">
                    <a:tint val="75000"/>
                  </a:schemeClr>
                </a:solidFill>
              </a:defRPr>
            </a:lvl1pPr>
            <a:lvl2pPr marL="497814" indent="0">
              <a:buNone/>
              <a:defRPr sz="2000">
                <a:solidFill>
                  <a:schemeClr val="tx1">
                    <a:tint val="75000"/>
                  </a:schemeClr>
                </a:solidFill>
              </a:defRPr>
            </a:lvl2pPr>
            <a:lvl3pPr marL="995627" indent="0">
              <a:buNone/>
              <a:defRPr sz="1700">
                <a:solidFill>
                  <a:schemeClr val="tx1">
                    <a:tint val="75000"/>
                  </a:schemeClr>
                </a:solidFill>
              </a:defRPr>
            </a:lvl3pPr>
            <a:lvl4pPr marL="1493441" indent="0">
              <a:buNone/>
              <a:defRPr sz="1500">
                <a:solidFill>
                  <a:schemeClr val="tx1">
                    <a:tint val="75000"/>
                  </a:schemeClr>
                </a:solidFill>
              </a:defRPr>
            </a:lvl4pPr>
            <a:lvl5pPr marL="1991254" indent="0">
              <a:buNone/>
              <a:defRPr sz="1500">
                <a:solidFill>
                  <a:schemeClr val="tx1">
                    <a:tint val="75000"/>
                  </a:schemeClr>
                </a:solidFill>
              </a:defRPr>
            </a:lvl5pPr>
            <a:lvl6pPr marL="2489068" indent="0">
              <a:buNone/>
              <a:defRPr sz="1500">
                <a:solidFill>
                  <a:schemeClr val="tx1">
                    <a:tint val="75000"/>
                  </a:schemeClr>
                </a:solidFill>
              </a:defRPr>
            </a:lvl6pPr>
            <a:lvl7pPr marL="2986881" indent="0">
              <a:buNone/>
              <a:defRPr sz="1500">
                <a:solidFill>
                  <a:schemeClr val="tx1">
                    <a:tint val="75000"/>
                  </a:schemeClr>
                </a:solidFill>
              </a:defRPr>
            </a:lvl7pPr>
            <a:lvl8pPr marL="3484696" indent="0">
              <a:buNone/>
              <a:defRPr sz="1500">
                <a:solidFill>
                  <a:schemeClr val="tx1">
                    <a:tint val="75000"/>
                  </a:schemeClr>
                </a:solidFill>
              </a:defRPr>
            </a:lvl8pPr>
            <a:lvl9pPr marL="3982509" indent="0">
              <a:buNone/>
              <a:defRPr sz="15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77EBE779-06A1-4E9C-8D11-6F388CE65C48}" type="datetimeFigureOut">
              <a:rPr lang="ja-JP" altLang="en-US" smtClean="0">
                <a:solidFill>
                  <a:prstClr val="black">
                    <a:tint val="75000"/>
                  </a:prstClr>
                </a:solidFill>
              </a:rPr>
              <a:pPr/>
              <a:t>2020/10/12</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4C7AEAEA-E45C-4729-8DDF-3EF40E4DCC0A}"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4636531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371479" y="2133600"/>
            <a:ext cx="3260725" cy="6034088"/>
          </a:xfrm>
        </p:spPr>
        <p:txBody>
          <a:bodyPr/>
          <a:lstStyle>
            <a:lvl1pPr>
              <a:defRPr sz="3000"/>
            </a:lvl1pPr>
            <a:lvl2pPr>
              <a:defRPr sz="2600"/>
            </a:lvl2pPr>
            <a:lvl3pPr>
              <a:defRPr sz="22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3797304" y="2133600"/>
            <a:ext cx="3260725" cy="6034088"/>
          </a:xfrm>
        </p:spPr>
        <p:txBody>
          <a:bodyPr/>
          <a:lstStyle>
            <a:lvl1pPr>
              <a:defRPr sz="3000"/>
            </a:lvl1pPr>
            <a:lvl2pPr>
              <a:defRPr sz="2600"/>
            </a:lvl2pPr>
            <a:lvl3pPr>
              <a:defRPr sz="22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77EBE779-06A1-4E9C-8D11-6F388CE65C48}" type="datetimeFigureOut">
              <a:rPr lang="ja-JP" altLang="en-US" smtClean="0">
                <a:solidFill>
                  <a:prstClr val="black">
                    <a:tint val="75000"/>
                  </a:prstClr>
                </a:solidFill>
              </a:rPr>
              <a:pPr/>
              <a:t>2020/10/12</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4C7AEAEA-E45C-4729-8DDF-3EF40E4DCC0A}"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9199737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1" y="274639"/>
            <a:ext cx="8915400" cy="1143000"/>
          </a:xfrm>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95303" y="1535114"/>
            <a:ext cx="4376870" cy="639762"/>
          </a:xfrm>
        </p:spPr>
        <p:txBody>
          <a:bodyPr anchor="b"/>
          <a:lstStyle>
            <a:lvl1pPr marL="0" indent="0">
              <a:buNone/>
              <a:defRPr sz="2600" b="1"/>
            </a:lvl1pPr>
            <a:lvl2pPr marL="497814" indent="0">
              <a:buNone/>
              <a:defRPr sz="2200" b="1"/>
            </a:lvl2pPr>
            <a:lvl3pPr marL="995627" indent="0">
              <a:buNone/>
              <a:defRPr sz="2000" b="1"/>
            </a:lvl3pPr>
            <a:lvl4pPr marL="1493441" indent="0">
              <a:buNone/>
              <a:defRPr sz="1700" b="1"/>
            </a:lvl4pPr>
            <a:lvl5pPr marL="1991254" indent="0">
              <a:buNone/>
              <a:defRPr sz="1700" b="1"/>
            </a:lvl5pPr>
            <a:lvl6pPr marL="2489068" indent="0">
              <a:buNone/>
              <a:defRPr sz="1700" b="1"/>
            </a:lvl6pPr>
            <a:lvl7pPr marL="2986881" indent="0">
              <a:buNone/>
              <a:defRPr sz="1700" b="1"/>
            </a:lvl7pPr>
            <a:lvl8pPr marL="3484696" indent="0">
              <a:buNone/>
              <a:defRPr sz="1700" b="1"/>
            </a:lvl8pPr>
            <a:lvl9pPr marL="3982509" indent="0">
              <a:buNone/>
              <a:defRPr sz="17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95303" y="2174875"/>
            <a:ext cx="4376870" cy="3951288"/>
          </a:xfrm>
        </p:spPr>
        <p:txBody>
          <a:bodyPr/>
          <a:lstStyle>
            <a:lvl1pPr>
              <a:defRPr sz="2600"/>
            </a:lvl1pPr>
            <a:lvl2pPr>
              <a:defRPr sz="2200"/>
            </a:lvl2pPr>
            <a:lvl3pPr>
              <a:defRPr sz="2000"/>
            </a:lvl3pPr>
            <a:lvl4pPr>
              <a:defRPr sz="1700"/>
            </a:lvl4pPr>
            <a:lvl5pPr>
              <a:defRPr sz="1700"/>
            </a:lvl5pPr>
            <a:lvl6pPr>
              <a:defRPr sz="1700"/>
            </a:lvl6pPr>
            <a:lvl7pPr>
              <a:defRPr sz="1700"/>
            </a:lvl7pPr>
            <a:lvl8pPr>
              <a:defRPr sz="1700"/>
            </a:lvl8pPr>
            <a:lvl9pPr>
              <a:defRPr sz="17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5032116" y="1535114"/>
            <a:ext cx="4378589" cy="639762"/>
          </a:xfrm>
        </p:spPr>
        <p:txBody>
          <a:bodyPr anchor="b"/>
          <a:lstStyle>
            <a:lvl1pPr marL="0" indent="0">
              <a:buNone/>
              <a:defRPr sz="2600" b="1"/>
            </a:lvl1pPr>
            <a:lvl2pPr marL="497814" indent="0">
              <a:buNone/>
              <a:defRPr sz="2200" b="1"/>
            </a:lvl2pPr>
            <a:lvl3pPr marL="995627" indent="0">
              <a:buNone/>
              <a:defRPr sz="2000" b="1"/>
            </a:lvl3pPr>
            <a:lvl4pPr marL="1493441" indent="0">
              <a:buNone/>
              <a:defRPr sz="1700" b="1"/>
            </a:lvl4pPr>
            <a:lvl5pPr marL="1991254" indent="0">
              <a:buNone/>
              <a:defRPr sz="1700" b="1"/>
            </a:lvl5pPr>
            <a:lvl6pPr marL="2489068" indent="0">
              <a:buNone/>
              <a:defRPr sz="1700" b="1"/>
            </a:lvl6pPr>
            <a:lvl7pPr marL="2986881" indent="0">
              <a:buNone/>
              <a:defRPr sz="1700" b="1"/>
            </a:lvl7pPr>
            <a:lvl8pPr marL="3484696" indent="0">
              <a:buNone/>
              <a:defRPr sz="1700" b="1"/>
            </a:lvl8pPr>
            <a:lvl9pPr marL="3982509" indent="0">
              <a:buNone/>
              <a:defRPr sz="17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5032116" y="2174875"/>
            <a:ext cx="4378589" cy="3951288"/>
          </a:xfrm>
        </p:spPr>
        <p:txBody>
          <a:bodyPr/>
          <a:lstStyle>
            <a:lvl1pPr>
              <a:defRPr sz="2600"/>
            </a:lvl1pPr>
            <a:lvl2pPr>
              <a:defRPr sz="2200"/>
            </a:lvl2pPr>
            <a:lvl3pPr>
              <a:defRPr sz="2000"/>
            </a:lvl3pPr>
            <a:lvl4pPr>
              <a:defRPr sz="1700"/>
            </a:lvl4pPr>
            <a:lvl5pPr>
              <a:defRPr sz="1700"/>
            </a:lvl5pPr>
            <a:lvl6pPr>
              <a:defRPr sz="1700"/>
            </a:lvl6pPr>
            <a:lvl7pPr>
              <a:defRPr sz="1700"/>
            </a:lvl7pPr>
            <a:lvl8pPr>
              <a:defRPr sz="1700"/>
            </a:lvl8pPr>
            <a:lvl9pPr>
              <a:defRPr sz="17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77EBE779-06A1-4E9C-8D11-6F388CE65C48}" type="datetimeFigureOut">
              <a:rPr lang="ja-JP" altLang="en-US" smtClean="0">
                <a:solidFill>
                  <a:prstClr val="black">
                    <a:tint val="75000"/>
                  </a:prstClr>
                </a:solidFill>
              </a:rPr>
              <a:pPr/>
              <a:t>2020/10/12</a:t>
            </a:fld>
            <a:endParaRPr lang="ja-JP" altLang="en-US">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4C7AEAEA-E45C-4729-8DDF-3EF40E4DCC0A}"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8652769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77EBE779-06A1-4E9C-8D11-6F388CE65C48}" type="datetimeFigureOut">
              <a:rPr lang="ja-JP" altLang="en-US" smtClean="0">
                <a:solidFill>
                  <a:prstClr val="black">
                    <a:tint val="75000"/>
                  </a:prstClr>
                </a:solidFill>
              </a:rPr>
              <a:pPr/>
              <a:t>2020/10/12</a:t>
            </a:fld>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4C7AEAEA-E45C-4729-8DDF-3EF40E4DCC0A}"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9197816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77EBE779-06A1-4E9C-8D11-6F388CE65C48}" type="datetimeFigureOut">
              <a:rPr lang="ja-JP" altLang="en-US" smtClean="0">
                <a:solidFill>
                  <a:prstClr val="black">
                    <a:tint val="75000"/>
                  </a:prstClr>
                </a:solidFill>
              </a:rPr>
              <a:pPr/>
              <a:t>2020/10/12</a:t>
            </a:fld>
            <a:endParaRPr lang="ja-JP" altLang="en-US">
              <a:solidFill>
                <a:prstClr val="black">
                  <a:tint val="75000"/>
                </a:prstClr>
              </a:solidFill>
            </a:endParaRPr>
          </a:p>
        </p:txBody>
      </p:sp>
      <p:sp>
        <p:nvSpPr>
          <p:cNvPr id="3" name="フッター プレースホルダー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4C7AEAEA-E45C-4729-8DDF-3EF40E4DCC0A}"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2357115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4" y="273052"/>
            <a:ext cx="3259006" cy="1162050"/>
          </a:xfrm>
        </p:spPr>
        <p:txBody>
          <a:bodyPr anchor="b"/>
          <a:lstStyle>
            <a:lvl1pPr algn="l">
              <a:defRPr sz="22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872975" y="273052"/>
            <a:ext cx="5537730" cy="5853113"/>
          </a:xfrm>
        </p:spPr>
        <p:txBody>
          <a:bodyPr/>
          <a:lstStyle>
            <a:lvl1pPr>
              <a:defRPr sz="3500"/>
            </a:lvl1pPr>
            <a:lvl2pPr>
              <a:defRPr sz="3000"/>
            </a:lvl2pPr>
            <a:lvl3pPr>
              <a:defRPr sz="2600"/>
            </a:lvl3pPr>
            <a:lvl4pPr>
              <a:defRPr sz="2200"/>
            </a:lvl4pPr>
            <a:lvl5pPr>
              <a:defRPr sz="2200"/>
            </a:lvl5pPr>
            <a:lvl6pPr>
              <a:defRPr sz="2200"/>
            </a:lvl6pPr>
            <a:lvl7pPr>
              <a:defRPr sz="2200"/>
            </a:lvl7pPr>
            <a:lvl8pPr>
              <a:defRPr sz="2200"/>
            </a:lvl8pPr>
            <a:lvl9pPr>
              <a:defRPr sz="22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95304" y="1435101"/>
            <a:ext cx="3259006" cy="4691063"/>
          </a:xfrm>
        </p:spPr>
        <p:txBody>
          <a:bodyPr/>
          <a:lstStyle>
            <a:lvl1pPr marL="0" indent="0">
              <a:buNone/>
              <a:defRPr sz="1500"/>
            </a:lvl1pPr>
            <a:lvl2pPr marL="497814" indent="0">
              <a:buNone/>
              <a:defRPr sz="1300"/>
            </a:lvl2pPr>
            <a:lvl3pPr marL="995627" indent="0">
              <a:buNone/>
              <a:defRPr sz="1100"/>
            </a:lvl3pPr>
            <a:lvl4pPr marL="1493441" indent="0">
              <a:buNone/>
              <a:defRPr sz="1000"/>
            </a:lvl4pPr>
            <a:lvl5pPr marL="1991254" indent="0">
              <a:buNone/>
              <a:defRPr sz="1000"/>
            </a:lvl5pPr>
            <a:lvl6pPr marL="2489068" indent="0">
              <a:buNone/>
              <a:defRPr sz="1000"/>
            </a:lvl6pPr>
            <a:lvl7pPr marL="2986881" indent="0">
              <a:buNone/>
              <a:defRPr sz="1000"/>
            </a:lvl7pPr>
            <a:lvl8pPr marL="3484696" indent="0">
              <a:buNone/>
              <a:defRPr sz="1000"/>
            </a:lvl8pPr>
            <a:lvl9pPr marL="3982509"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77EBE779-06A1-4E9C-8D11-6F388CE65C48}" type="datetimeFigureOut">
              <a:rPr lang="ja-JP" altLang="en-US" smtClean="0">
                <a:solidFill>
                  <a:prstClr val="black">
                    <a:tint val="75000"/>
                  </a:prstClr>
                </a:solidFill>
              </a:rPr>
              <a:pPr/>
              <a:t>2020/10/12</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4C7AEAEA-E45C-4729-8DDF-3EF40E4DCC0A}"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7490368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DD4FF0AD-128F-4FAF-9797-329B280AD961}" type="datetimeFigureOut">
              <a:rPr kumimoji="1" lang="ja-JP" altLang="en-US" smtClean="0"/>
              <a:t>2020/10/12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11242F2-9AE9-4131-B29A-F5228DFA0EC4}" type="slidenum">
              <a:rPr kumimoji="1" lang="ja-JP" altLang="en-US" smtClean="0"/>
              <a:t>‹#›</a:t>
            </a:fld>
            <a:endParaRPr kumimoji="1" lang="ja-JP" altLang="en-US"/>
          </a:p>
        </p:txBody>
      </p:sp>
    </p:spTree>
    <p:extLst>
      <p:ext uri="{BB962C8B-B14F-4D97-AF65-F5344CB8AC3E}">
        <p14:creationId xmlns:p14="http://schemas.microsoft.com/office/powerpoint/2010/main" val="232131779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1"/>
            <a:ext cx="5943600" cy="566738"/>
          </a:xfrm>
        </p:spPr>
        <p:txBody>
          <a:bodyPr anchor="b"/>
          <a:lstStyle>
            <a:lvl1pPr algn="l">
              <a:defRPr sz="2200" b="1"/>
            </a:lvl1pPr>
          </a:lstStyle>
          <a:p>
            <a:r>
              <a:rPr kumimoji="1" lang="ja-JP" altLang="en-US"/>
              <a:t>マスター タイトルの書式設定</a:t>
            </a:r>
          </a:p>
        </p:txBody>
      </p:sp>
      <p:sp>
        <p:nvSpPr>
          <p:cNvPr id="3" name="図プレースホルダー 2"/>
          <p:cNvSpPr>
            <a:spLocks noGrp="1"/>
          </p:cNvSpPr>
          <p:nvPr>
            <p:ph type="pic" idx="1"/>
          </p:nvPr>
        </p:nvSpPr>
        <p:spPr>
          <a:xfrm>
            <a:off x="1941645" y="612775"/>
            <a:ext cx="5943600" cy="4114800"/>
          </a:xfrm>
        </p:spPr>
        <p:txBody>
          <a:bodyPr/>
          <a:lstStyle>
            <a:lvl1pPr marL="0" indent="0">
              <a:buNone/>
              <a:defRPr sz="3500"/>
            </a:lvl1pPr>
            <a:lvl2pPr marL="497814" indent="0">
              <a:buNone/>
              <a:defRPr sz="3000"/>
            </a:lvl2pPr>
            <a:lvl3pPr marL="995627" indent="0">
              <a:buNone/>
              <a:defRPr sz="2600"/>
            </a:lvl3pPr>
            <a:lvl4pPr marL="1493441" indent="0">
              <a:buNone/>
              <a:defRPr sz="2200"/>
            </a:lvl4pPr>
            <a:lvl5pPr marL="1991254" indent="0">
              <a:buNone/>
              <a:defRPr sz="2200"/>
            </a:lvl5pPr>
            <a:lvl6pPr marL="2489068" indent="0">
              <a:buNone/>
              <a:defRPr sz="2200"/>
            </a:lvl6pPr>
            <a:lvl7pPr marL="2986881" indent="0">
              <a:buNone/>
              <a:defRPr sz="2200"/>
            </a:lvl7pPr>
            <a:lvl8pPr marL="3484696" indent="0">
              <a:buNone/>
              <a:defRPr sz="2200"/>
            </a:lvl8pPr>
            <a:lvl9pPr marL="3982509" indent="0">
              <a:buNone/>
              <a:defRPr sz="2200"/>
            </a:lvl9pPr>
          </a:lstStyle>
          <a:p>
            <a:endParaRPr kumimoji="1" lang="ja-JP" altLang="en-US"/>
          </a:p>
        </p:txBody>
      </p:sp>
      <p:sp>
        <p:nvSpPr>
          <p:cNvPr id="4" name="テキスト プレースホルダー 3"/>
          <p:cNvSpPr>
            <a:spLocks noGrp="1"/>
          </p:cNvSpPr>
          <p:nvPr>
            <p:ph type="body" sz="half" idx="2"/>
          </p:nvPr>
        </p:nvSpPr>
        <p:spPr>
          <a:xfrm>
            <a:off x="1941645" y="5367339"/>
            <a:ext cx="5943600" cy="804862"/>
          </a:xfrm>
        </p:spPr>
        <p:txBody>
          <a:bodyPr/>
          <a:lstStyle>
            <a:lvl1pPr marL="0" indent="0">
              <a:buNone/>
              <a:defRPr sz="1500"/>
            </a:lvl1pPr>
            <a:lvl2pPr marL="497814" indent="0">
              <a:buNone/>
              <a:defRPr sz="1300"/>
            </a:lvl2pPr>
            <a:lvl3pPr marL="995627" indent="0">
              <a:buNone/>
              <a:defRPr sz="1100"/>
            </a:lvl3pPr>
            <a:lvl4pPr marL="1493441" indent="0">
              <a:buNone/>
              <a:defRPr sz="1000"/>
            </a:lvl4pPr>
            <a:lvl5pPr marL="1991254" indent="0">
              <a:buNone/>
              <a:defRPr sz="1000"/>
            </a:lvl5pPr>
            <a:lvl6pPr marL="2489068" indent="0">
              <a:buNone/>
              <a:defRPr sz="1000"/>
            </a:lvl6pPr>
            <a:lvl7pPr marL="2986881" indent="0">
              <a:buNone/>
              <a:defRPr sz="1000"/>
            </a:lvl7pPr>
            <a:lvl8pPr marL="3484696" indent="0">
              <a:buNone/>
              <a:defRPr sz="1000"/>
            </a:lvl8pPr>
            <a:lvl9pPr marL="3982509"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77EBE779-06A1-4E9C-8D11-6F388CE65C48}" type="datetimeFigureOut">
              <a:rPr lang="ja-JP" altLang="en-US" smtClean="0">
                <a:solidFill>
                  <a:prstClr val="black">
                    <a:tint val="75000"/>
                  </a:prstClr>
                </a:solidFill>
              </a:rPr>
              <a:pPr/>
              <a:t>2020/10/12</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4C7AEAEA-E45C-4729-8DDF-3EF40E4DCC0A}"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4793754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77EBE779-06A1-4E9C-8D11-6F388CE65C48}" type="datetimeFigureOut">
              <a:rPr lang="ja-JP" altLang="en-US" smtClean="0">
                <a:solidFill>
                  <a:prstClr val="black">
                    <a:tint val="75000"/>
                  </a:prstClr>
                </a:solidFill>
              </a:rPr>
              <a:pPr/>
              <a:t>2020/10/12</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4C7AEAEA-E45C-4729-8DDF-3EF40E4DCC0A}"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2638474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5386386" y="366714"/>
            <a:ext cx="1671639" cy="780097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371479" y="366714"/>
            <a:ext cx="4849813" cy="780097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77EBE779-06A1-4E9C-8D11-6F388CE65C48}" type="datetimeFigureOut">
              <a:rPr lang="ja-JP" altLang="en-US" smtClean="0">
                <a:solidFill>
                  <a:prstClr val="black">
                    <a:tint val="75000"/>
                  </a:prstClr>
                </a:solidFill>
              </a:rPr>
              <a:pPr/>
              <a:t>2020/10/12</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4C7AEAEA-E45C-4729-8DDF-3EF40E4DCC0A}"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8508653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DD4FF0AD-128F-4FAF-9797-329B280AD961}" type="datetimeFigureOut">
              <a:rPr kumimoji="1" lang="ja-JP" altLang="en-US" smtClean="0"/>
              <a:t>2020/10/12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11242F2-9AE9-4131-B29A-F5228DFA0EC4}" type="slidenum">
              <a:rPr kumimoji="1" lang="ja-JP" altLang="en-US" smtClean="0"/>
              <a:t>‹#›</a:t>
            </a:fld>
            <a:endParaRPr kumimoji="1" lang="ja-JP" altLang="en-US"/>
          </a:p>
        </p:txBody>
      </p:sp>
    </p:spTree>
    <p:extLst>
      <p:ext uri="{BB962C8B-B14F-4D97-AF65-F5344CB8AC3E}">
        <p14:creationId xmlns:p14="http://schemas.microsoft.com/office/powerpoint/2010/main" val="3732740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DD4FF0AD-128F-4FAF-9797-329B280AD961}" type="datetimeFigureOut">
              <a:rPr kumimoji="1" lang="ja-JP" altLang="en-US" smtClean="0"/>
              <a:t>2020/10/12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11242F2-9AE9-4131-B29A-F5228DFA0EC4}" type="slidenum">
              <a:rPr kumimoji="1" lang="ja-JP" altLang="en-US" smtClean="0"/>
              <a:t>‹#›</a:t>
            </a:fld>
            <a:endParaRPr kumimoji="1" lang="ja-JP" altLang="en-US"/>
          </a:p>
        </p:txBody>
      </p:sp>
    </p:spTree>
    <p:extLst>
      <p:ext uri="{BB962C8B-B14F-4D97-AF65-F5344CB8AC3E}">
        <p14:creationId xmlns:p14="http://schemas.microsoft.com/office/powerpoint/2010/main" val="40851579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82329" y="2505075"/>
            <a:ext cx="4190702"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5014913" y="2505075"/>
            <a:ext cx="4211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DD4FF0AD-128F-4FAF-9797-329B280AD961}" type="datetimeFigureOut">
              <a:rPr kumimoji="1" lang="ja-JP" altLang="en-US" smtClean="0"/>
              <a:t>2020/10/12</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D11242F2-9AE9-4131-B29A-F5228DFA0EC4}" type="slidenum">
              <a:rPr kumimoji="1" lang="ja-JP" altLang="en-US" smtClean="0"/>
              <a:t>‹#›</a:t>
            </a:fld>
            <a:endParaRPr kumimoji="1" lang="ja-JP" altLang="en-US"/>
          </a:p>
        </p:txBody>
      </p:sp>
    </p:spTree>
    <p:extLst>
      <p:ext uri="{BB962C8B-B14F-4D97-AF65-F5344CB8AC3E}">
        <p14:creationId xmlns:p14="http://schemas.microsoft.com/office/powerpoint/2010/main" val="36731159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DD4FF0AD-128F-4FAF-9797-329B280AD961}" type="datetimeFigureOut">
              <a:rPr kumimoji="1" lang="ja-JP" altLang="en-US" smtClean="0"/>
              <a:t>2020/10/12</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D11242F2-9AE9-4131-B29A-F5228DFA0EC4}" type="slidenum">
              <a:rPr kumimoji="1" lang="ja-JP" altLang="en-US" smtClean="0"/>
              <a:t>‹#›</a:t>
            </a:fld>
            <a:endParaRPr kumimoji="1" lang="ja-JP" altLang="en-US"/>
          </a:p>
        </p:txBody>
      </p:sp>
    </p:spTree>
    <p:extLst>
      <p:ext uri="{BB962C8B-B14F-4D97-AF65-F5344CB8AC3E}">
        <p14:creationId xmlns:p14="http://schemas.microsoft.com/office/powerpoint/2010/main" val="26358810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D4FF0AD-128F-4FAF-9797-329B280AD961}" type="datetimeFigureOut">
              <a:rPr kumimoji="1" lang="ja-JP" altLang="en-US" smtClean="0"/>
              <a:t>2020/10/12</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D11242F2-9AE9-4131-B29A-F5228DFA0EC4}" type="slidenum">
              <a:rPr kumimoji="1" lang="ja-JP" altLang="en-US" smtClean="0"/>
              <a:t>‹#›</a:t>
            </a:fld>
            <a:endParaRPr kumimoji="1" lang="ja-JP" altLang="en-US"/>
          </a:p>
        </p:txBody>
      </p:sp>
    </p:spTree>
    <p:extLst>
      <p:ext uri="{BB962C8B-B14F-4D97-AF65-F5344CB8AC3E}">
        <p14:creationId xmlns:p14="http://schemas.microsoft.com/office/powerpoint/2010/main" val="4285402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DD4FF0AD-128F-4FAF-9797-329B280AD961}" type="datetimeFigureOut">
              <a:rPr kumimoji="1" lang="ja-JP" altLang="en-US" smtClean="0"/>
              <a:t>2020/10/12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11242F2-9AE9-4131-B29A-F5228DFA0EC4}" type="slidenum">
              <a:rPr kumimoji="1" lang="ja-JP" altLang="en-US" smtClean="0"/>
              <a:t>‹#›</a:t>
            </a:fld>
            <a:endParaRPr kumimoji="1" lang="ja-JP" altLang="en-US"/>
          </a:p>
        </p:txBody>
      </p:sp>
    </p:spTree>
    <p:extLst>
      <p:ext uri="{BB962C8B-B14F-4D97-AF65-F5344CB8AC3E}">
        <p14:creationId xmlns:p14="http://schemas.microsoft.com/office/powerpoint/2010/main" val="41368349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DD4FF0AD-128F-4FAF-9797-329B280AD961}" type="datetimeFigureOut">
              <a:rPr kumimoji="1" lang="ja-JP" altLang="en-US" smtClean="0"/>
              <a:t>2020/10/12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11242F2-9AE9-4131-B29A-F5228DFA0EC4}" type="slidenum">
              <a:rPr kumimoji="1" lang="ja-JP" altLang="en-US" smtClean="0"/>
              <a:t>‹#›</a:t>
            </a:fld>
            <a:endParaRPr kumimoji="1" lang="ja-JP" altLang="en-US"/>
          </a:p>
        </p:txBody>
      </p:sp>
    </p:spTree>
    <p:extLst>
      <p:ext uri="{BB962C8B-B14F-4D97-AF65-F5344CB8AC3E}">
        <p14:creationId xmlns:p14="http://schemas.microsoft.com/office/powerpoint/2010/main" val="6856266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4FF0AD-128F-4FAF-9797-329B280AD961}" type="datetimeFigureOut">
              <a:rPr kumimoji="1" lang="ja-JP" altLang="en-US" smtClean="0"/>
              <a:t>2020/10/12</a:t>
            </a:fld>
            <a:endParaRPr kumimoji="1" lang="ja-JP" altLang="en-US"/>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1242F2-9AE9-4131-B29A-F5228DFA0EC4}" type="slidenum">
              <a:rPr kumimoji="1" lang="ja-JP" altLang="en-US" smtClean="0"/>
              <a:t>‹#›</a:t>
            </a:fld>
            <a:endParaRPr kumimoji="1" lang="ja-JP" altLang="en-US"/>
          </a:p>
        </p:txBody>
      </p:sp>
    </p:spTree>
    <p:extLst>
      <p:ext uri="{BB962C8B-B14F-4D97-AF65-F5344CB8AC3E}">
        <p14:creationId xmlns:p14="http://schemas.microsoft.com/office/powerpoint/2010/main" val="214786528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95301" y="274639"/>
            <a:ext cx="8915400" cy="1143000"/>
          </a:xfrm>
          <a:prstGeom prst="rect">
            <a:avLst/>
          </a:prstGeom>
        </p:spPr>
        <p:txBody>
          <a:bodyPr vert="horz" lIns="99562" tIns="49782" rIns="99562" bIns="49782"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95301" y="1600202"/>
            <a:ext cx="8915400" cy="4525963"/>
          </a:xfrm>
          <a:prstGeom prst="rect">
            <a:avLst/>
          </a:prstGeom>
        </p:spPr>
        <p:txBody>
          <a:bodyPr vert="horz" lIns="99562" tIns="49782" rIns="99562" bIns="49782"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95301" y="6356351"/>
            <a:ext cx="2311400" cy="365125"/>
          </a:xfrm>
          <a:prstGeom prst="rect">
            <a:avLst/>
          </a:prstGeom>
        </p:spPr>
        <p:txBody>
          <a:bodyPr vert="horz" lIns="99562" tIns="49782" rIns="99562" bIns="49782" rtlCol="0" anchor="ctr"/>
          <a:lstStyle>
            <a:lvl1pPr algn="l">
              <a:defRPr sz="1300">
                <a:solidFill>
                  <a:schemeClr val="tx1">
                    <a:tint val="75000"/>
                  </a:schemeClr>
                </a:solidFill>
              </a:defRPr>
            </a:lvl1pPr>
          </a:lstStyle>
          <a:p>
            <a:pPr defTabSz="995627"/>
            <a:fld id="{77EBE779-06A1-4E9C-8D11-6F388CE65C48}" type="datetimeFigureOut">
              <a:rPr kumimoji="1" lang="ja-JP" altLang="en-US" smtClean="0">
                <a:solidFill>
                  <a:prstClr val="black">
                    <a:tint val="75000"/>
                  </a:prstClr>
                </a:solidFill>
              </a:rPr>
              <a:pPr defTabSz="995627"/>
              <a:t>2020/10/12</a:t>
            </a:fld>
            <a:endParaRPr kumimoji="1" lang="ja-JP" altLang="en-US">
              <a:solidFill>
                <a:prstClr val="black">
                  <a:tint val="75000"/>
                </a:prstClr>
              </a:solidFill>
            </a:endParaRPr>
          </a:p>
        </p:txBody>
      </p:sp>
      <p:sp>
        <p:nvSpPr>
          <p:cNvPr id="5" name="フッター プレースホルダー 4"/>
          <p:cNvSpPr>
            <a:spLocks noGrp="1"/>
          </p:cNvSpPr>
          <p:nvPr>
            <p:ph type="ftr" sz="quarter" idx="3"/>
          </p:nvPr>
        </p:nvSpPr>
        <p:spPr>
          <a:xfrm>
            <a:off x="3384551" y="6356351"/>
            <a:ext cx="3136900" cy="365125"/>
          </a:xfrm>
          <a:prstGeom prst="rect">
            <a:avLst/>
          </a:prstGeom>
        </p:spPr>
        <p:txBody>
          <a:bodyPr vert="horz" lIns="99562" tIns="49782" rIns="99562" bIns="49782" rtlCol="0" anchor="ctr"/>
          <a:lstStyle>
            <a:lvl1pPr algn="ctr">
              <a:defRPr sz="1300">
                <a:solidFill>
                  <a:schemeClr val="tx1">
                    <a:tint val="75000"/>
                  </a:schemeClr>
                </a:solidFill>
              </a:defRPr>
            </a:lvl1pPr>
          </a:lstStyle>
          <a:p>
            <a:pPr defTabSz="995627"/>
            <a:endParaRPr kumimoji="1" lang="ja-JP" altLang="en-US">
              <a:solidFill>
                <a:prstClr val="black">
                  <a:tint val="75000"/>
                </a:prstClr>
              </a:solidFill>
            </a:endParaRPr>
          </a:p>
        </p:txBody>
      </p:sp>
      <p:sp>
        <p:nvSpPr>
          <p:cNvPr id="6" name="スライド番号プレースホルダー 5"/>
          <p:cNvSpPr>
            <a:spLocks noGrp="1"/>
          </p:cNvSpPr>
          <p:nvPr>
            <p:ph type="sldNum" sz="quarter" idx="4"/>
          </p:nvPr>
        </p:nvSpPr>
        <p:spPr>
          <a:xfrm>
            <a:off x="7099301" y="6356351"/>
            <a:ext cx="2311400" cy="365125"/>
          </a:xfrm>
          <a:prstGeom prst="rect">
            <a:avLst/>
          </a:prstGeom>
        </p:spPr>
        <p:txBody>
          <a:bodyPr vert="horz" lIns="99562" tIns="49782" rIns="99562" bIns="49782" rtlCol="0" anchor="ctr"/>
          <a:lstStyle>
            <a:lvl1pPr algn="r">
              <a:defRPr sz="1300">
                <a:solidFill>
                  <a:schemeClr val="tx1">
                    <a:tint val="75000"/>
                  </a:schemeClr>
                </a:solidFill>
              </a:defRPr>
            </a:lvl1pPr>
          </a:lstStyle>
          <a:p>
            <a:pPr defTabSz="995627"/>
            <a:fld id="{4C7AEAEA-E45C-4729-8DDF-3EF40E4DCC0A}" type="slidenum">
              <a:rPr kumimoji="1" lang="ja-JP" altLang="en-US" smtClean="0">
                <a:solidFill>
                  <a:prstClr val="black">
                    <a:tint val="75000"/>
                  </a:prstClr>
                </a:solidFill>
              </a:rPr>
              <a:pPr defTabSz="995627"/>
              <a:t>‹#›</a:t>
            </a:fld>
            <a:endParaRPr kumimoji="1" lang="ja-JP" altLang="en-US">
              <a:solidFill>
                <a:prstClr val="black">
                  <a:tint val="75000"/>
                </a:prstClr>
              </a:solidFill>
            </a:endParaRPr>
          </a:p>
        </p:txBody>
      </p:sp>
    </p:spTree>
    <p:extLst>
      <p:ext uri="{BB962C8B-B14F-4D97-AF65-F5344CB8AC3E}">
        <p14:creationId xmlns:p14="http://schemas.microsoft.com/office/powerpoint/2010/main" val="94721363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95627" rtl="0" eaLnBrk="1" latinLnBrk="0" hangingPunct="1">
        <a:spcBef>
          <a:spcPct val="0"/>
        </a:spcBef>
        <a:buNone/>
        <a:defRPr kumimoji="1" sz="4800" kern="1200">
          <a:solidFill>
            <a:schemeClr val="tx1"/>
          </a:solidFill>
          <a:latin typeface="+mj-lt"/>
          <a:ea typeface="+mj-ea"/>
          <a:cs typeface="+mj-cs"/>
        </a:defRPr>
      </a:lvl1pPr>
    </p:titleStyle>
    <p:bodyStyle>
      <a:lvl1pPr marL="373361" indent="-373361" algn="l" defTabSz="995627" rtl="0" eaLnBrk="1" latinLnBrk="0" hangingPunct="1">
        <a:spcBef>
          <a:spcPct val="20000"/>
        </a:spcBef>
        <a:buFont typeface="Arial" panose="020B0604020202020204" pitchFamily="34" charset="0"/>
        <a:buChar char="•"/>
        <a:defRPr kumimoji="1" sz="3500" kern="1200">
          <a:solidFill>
            <a:schemeClr val="tx1"/>
          </a:solidFill>
          <a:latin typeface="+mn-lt"/>
          <a:ea typeface="+mn-ea"/>
          <a:cs typeface="+mn-cs"/>
        </a:defRPr>
      </a:lvl1pPr>
      <a:lvl2pPr marL="808947" indent="-311134" algn="l" defTabSz="995627" rtl="0" eaLnBrk="1" latinLnBrk="0" hangingPunct="1">
        <a:spcBef>
          <a:spcPct val="20000"/>
        </a:spcBef>
        <a:buFont typeface="Arial" panose="020B0604020202020204" pitchFamily="34" charset="0"/>
        <a:buChar char="–"/>
        <a:defRPr kumimoji="1" sz="3000" kern="1200">
          <a:solidFill>
            <a:schemeClr val="tx1"/>
          </a:solidFill>
          <a:latin typeface="+mn-lt"/>
          <a:ea typeface="+mn-ea"/>
          <a:cs typeface="+mn-cs"/>
        </a:defRPr>
      </a:lvl2pPr>
      <a:lvl3pPr marL="1244534" indent="-248907" algn="l" defTabSz="995627" rtl="0" eaLnBrk="1" latinLnBrk="0" hangingPunct="1">
        <a:spcBef>
          <a:spcPct val="20000"/>
        </a:spcBef>
        <a:buFont typeface="Arial" panose="020B0604020202020204" pitchFamily="34" charset="0"/>
        <a:buChar char="•"/>
        <a:defRPr kumimoji="1" sz="2600" kern="1200">
          <a:solidFill>
            <a:schemeClr val="tx1"/>
          </a:solidFill>
          <a:latin typeface="+mn-lt"/>
          <a:ea typeface="+mn-ea"/>
          <a:cs typeface="+mn-cs"/>
        </a:defRPr>
      </a:lvl3pPr>
      <a:lvl4pPr marL="1742348" indent="-248907" algn="l" defTabSz="995627" rtl="0" eaLnBrk="1" latinLnBrk="0" hangingPunct="1">
        <a:spcBef>
          <a:spcPct val="20000"/>
        </a:spcBef>
        <a:buFont typeface="Arial" panose="020B0604020202020204" pitchFamily="34" charset="0"/>
        <a:buChar char="–"/>
        <a:defRPr kumimoji="1" sz="2200" kern="1200">
          <a:solidFill>
            <a:schemeClr val="tx1"/>
          </a:solidFill>
          <a:latin typeface="+mn-lt"/>
          <a:ea typeface="+mn-ea"/>
          <a:cs typeface="+mn-cs"/>
        </a:defRPr>
      </a:lvl4pPr>
      <a:lvl5pPr marL="2240161" indent="-248907" algn="l" defTabSz="995627" rtl="0" eaLnBrk="1" latinLnBrk="0" hangingPunct="1">
        <a:spcBef>
          <a:spcPct val="20000"/>
        </a:spcBef>
        <a:buFont typeface="Arial" panose="020B0604020202020204" pitchFamily="34" charset="0"/>
        <a:buChar char="»"/>
        <a:defRPr kumimoji="1" sz="2200" kern="1200">
          <a:solidFill>
            <a:schemeClr val="tx1"/>
          </a:solidFill>
          <a:latin typeface="+mn-lt"/>
          <a:ea typeface="+mn-ea"/>
          <a:cs typeface="+mn-cs"/>
        </a:defRPr>
      </a:lvl5pPr>
      <a:lvl6pPr marL="2737975" indent="-248907" algn="l" defTabSz="995627" rtl="0" eaLnBrk="1" latinLnBrk="0" hangingPunct="1">
        <a:spcBef>
          <a:spcPct val="20000"/>
        </a:spcBef>
        <a:buFont typeface="Arial" panose="020B0604020202020204" pitchFamily="34" charset="0"/>
        <a:buChar char="•"/>
        <a:defRPr kumimoji="1" sz="2200" kern="1200">
          <a:solidFill>
            <a:schemeClr val="tx1"/>
          </a:solidFill>
          <a:latin typeface="+mn-lt"/>
          <a:ea typeface="+mn-ea"/>
          <a:cs typeface="+mn-cs"/>
        </a:defRPr>
      </a:lvl6pPr>
      <a:lvl7pPr marL="3235788" indent="-248907" algn="l" defTabSz="995627" rtl="0" eaLnBrk="1" latinLnBrk="0" hangingPunct="1">
        <a:spcBef>
          <a:spcPct val="20000"/>
        </a:spcBef>
        <a:buFont typeface="Arial" panose="020B0604020202020204" pitchFamily="34" charset="0"/>
        <a:buChar char="•"/>
        <a:defRPr kumimoji="1" sz="2200" kern="1200">
          <a:solidFill>
            <a:schemeClr val="tx1"/>
          </a:solidFill>
          <a:latin typeface="+mn-lt"/>
          <a:ea typeface="+mn-ea"/>
          <a:cs typeface="+mn-cs"/>
        </a:defRPr>
      </a:lvl7pPr>
      <a:lvl8pPr marL="3733602" indent="-248907" algn="l" defTabSz="995627" rtl="0" eaLnBrk="1" latinLnBrk="0" hangingPunct="1">
        <a:spcBef>
          <a:spcPct val="20000"/>
        </a:spcBef>
        <a:buFont typeface="Arial" panose="020B0604020202020204" pitchFamily="34" charset="0"/>
        <a:buChar char="•"/>
        <a:defRPr kumimoji="1" sz="2200" kern="1200">
          <a:solidFill>
            <a:schemeClr val="tx1"/>
          </a:solidFill>
          <a:latin typeface="+mn-lt"/>
          <a:ea typeface="+mn-ea"/>
          <a:cs typeface="+mn-cs"/>
        </a:defRPr>
      </a:lvl8pPr>
      <a:lvl9pPr marL="4231415" indent="-248907" algn="l" defTabSz="995627" rtl="0" eaLnBrk="1" latinLnBrk="0" hangingPunct="1">
        <a:spcBef>
          <a:spcPct val="20000"/>
        </a:spcBef>
        <a:buFont typeface="Arial" panose="020B0604020202020204" pitchFamily="34" charset="0"/>
        <a:buChar char="•"/>
        <a:defRPr kumimoji="1" sz="2200" kern="1200">
          <a:solidFill>
            <a:schemeClr val="tx1"/>
          </a:solidFill>
          <a:latin typeface="+mn-lt"/>
          <a:ea typeface="+mn-ea"/>
          <a:cs typeface="+mn-cs"/>
        </a:defRPr>
      </a:lvl9pPr>
    </p:bodyStyle>
    <p:otherStyle>
      <a:defPPr>
        <a:defRPr lang="ja-JP"/>
      </a:defPPr>
      <a:lvl1pPr marL="0" algn="l" defTabSz="995627" rtl="0" eaLnBrk="1" latinLnBrk="0" hangingPunct="1">
        <a:defRPr kumimoji="1" sz="2000" kern="1200">
          <a:solidFill>
            <a:schemeClr val="tx1"/>
          </a:solidFill>
          <a:latin typeface="+mn-lt"/>
          <a:ea typeface="+mn-ea"/>
          <a:cs typeface="+mn-cs"/>
        </a:defRPr>
      </a:lvl1pPr>
      <a:lvl2pPr marL="497814" algn="l" defTabSz="995627" rtl="0" eaLnBrk="1" latinLnBrk="0" hangingPunct="1">
        <a:defRPr kumimoji="1" sz="2000" kern="1200">
          <a:solidFill>
            <a:schemeClr val="tx1"/>
          </a:solidFill>
          <a:latin typeface="+mn-lt"/>
          <a:ea typeface="+mn-ea"/>
          <a:cs typeface="+mn-cs"/>
        </a:defRPr>
      </a:lvl2pPr>
      <a:lvl3pPr marL="995627" algn="l" defTabSz="995627" rtl="0" eaLnBrk="1" latinLnBrk="0" hangingPunct="1">
        <a:defRPr kumimoji="1" sz="2000" kern="1200">
          <a:solidFill>
            <a:schemeClr val="tx1"/>
          </a:solidFill>
          <a:latin typeface="+mn-lt"/>
          <a:ea typeface="+mn-ea"/>
          <a:cs typeface="+mn-cs"/>
        </a:defRPr>
      </a:lvl3pPr>
      <a:lvl4pPr marL="1493441" algn="l" defTabSz="995627" rtl="0" eaLnBrk="1" latinLnBrk="0" hangingPunct="1">
        <a:defRPr kumimoji="1" sz="2000" kern="1200">
          <a:solidFill>
            <a:schemeClr val="tx1"/>
          </a:solidFill>
          <a:latin typeface="+mn-lt"/>
          <a:ea typeface="+mn-ea"/>
          <a:cs typeface="+mn-cs"/>
        </a:defRPr>
      </a:lvl4pPr>
      <a:lvl5pPr marL="1991254" algn="l" defTabSz="995627" rtl="0" eaLnBrk="1" latinLnBrk="0" hangingPunct="1">
        <a:defRPr kumimoji="1" sz="2000" kern="1200">
          <a:solidFill>
            <a:schemeClr val="tx1"/>
          </a:solidFill>
          <a:latin typeface="+mn-lt"/>
          <a:ea typeface="+mn-ea"/>
          <a:cs typeface="+mn-cs"/>
        </a:defRPr>
      </a:lvl5pPr>
      <a:lvl6pPr marL="2489068" algn="l" defTabSz="995627" rtl="0" eaLnBrk="1" latinLnBrk="0" hangingPunct="1">
        <a:defRPr kumimoji="1" sz="2000" kern="1200">
          <a:solidFill>
            <a:schemeClr val="tx1"/>
          </a:solidFill>
          <a:latin typeface="+mn-lt"/>
          <a:ea typeface="+mn-ea"/>
          <a:cs typeface="+mn-cs"/>
        </a:defRPr>
      </a:lvl6pPr>
      <a:lvl7pPr marL="2986881" algn="l" defTabSz="995627" rtl="0" eaLnBrk="1" latinLnBrk="0" hangingPunct="1">
        <a:defRPr kumimoji="1" sz="2000" kern="1200">
          <a:solidFill>
            <a:schemeClr val="tx1"/>
          </a:solidFill>
          <a:latin typeface="+mn-lt"/>
          <a:ea typeface="+mn-ea"/>
          <a:cs typeface="+mn-cs"/>
        </a:defRPr>
      </a:lvl7pPr>
      <a:lvl8pPr marL="3484696" algn="l" defTabSz="995627" rtl="0" eaLnBrk="1" latinLnBrk="0" hangingPunct="1">
        <a:defRPr kumimoji="1" sz="2000" kern="1200">
          <a:solidFill>
            <a:schemeClr val="tx1"/>
          </a:solidFill>
          <a:latin typeface="+mn-lt"/>
          <a:ea typeface="+mn-ea"/>
          <a:cs typeface="+mn-cs"/>
        </a:defRPr>
      </a:lvl8pPr>
      <a:lvl9pPr marL="3982509" algn="l" defTabSz="995627" rtl="0" eaLnBrk="1" latinLnBrk="0" hangingPunct="1">
        <a:defRPr kumimoji="1"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tiff"/><Relationship Id="rId1" Type="http://schemas.openxmlformats.org/officeDocument/2006/relationships/slideLayout" Target="../slideLayouts/slideLayout18.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0.png"/><Relationship Id="rId7" Type="http://schemas.openxmlformats.org/officeDocument/2006/relationships/image" Target="../media/image2.tiff"/><Relationship Id="rId2" Type="http://schemas.openxmlformats.org/officeDocument/2006/relationships/image" Target="../media/image9.png"/><Relationship Id="rId1" Type="http://schemas.openxmlformats.org/officeDocument/2006/relationships/slideLayout" Target="../slideLayouts/slideLayout18.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2.tiff"/><Relationship Id="rId1" Type="http://schemas.openxmlformats.org/officeDocument/2006/relationships/slideLayout" Target="../slideLayouts/slideLayout18.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 Id="rId9"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テキスト ボックス 42">
            <a:extLst>
              <a:ext uri="{FF2B5EF4-FFF2-40B4-BE49-F238E27FC236}">
                <a16:creationId xmlns:a16="http://schemas.microsoft.com/office/drawing/2014/main" id="{15713FAC-B5B2-49AB-BE9A-B8F957DBF057}"/>
              </a:ext>
            </a:extLst>
          </p:cNvPr>
          <p:cNvSpPr txBox="1"/>
          <p:nvPr/>
        </p:nvSpPr>
        <p:spPr>
          <a:xfrm>
            <a:off x="209692" y="867281"/>
            <a:ext cx="4185327" cy="284052"/>
          </a:xfrm>
          <a:prstGeom prst="rect">
            <a:avLst/>
          </a:prstGeom>
          <a:noFill/>
        </p:spPr>
        <p:txBody>
          <a:bodyPr wrap="square" rtlCol="0">
            <a:spAutoFit/>
          </a:bodyPr>
          <a:lstStyle/>
          <a:p>
            <a:r>
              <a:rPr kumimoji="1" lang="ja-JP" altLang="en-US" sz="1246" b="1" dirty="0">
                <a:ln w="0"/>
                <a:effectLst>
                  <a:outerShdw blurRad="38100" dist="19050" dir="2700000" algn="tl" rotWithShape="0">
                    <a:schemeClr val="dk1">
                      <a:alpha val="40000"/>
                    </a:schemeClr>
                  </a:outerShdw>
                </a:effectLst>
                <a:latin typeface="Yu Gothic" panose="020B0400000000000000" pitchFamily="34" charset="-128"/>
                <a:ea typeface="Yu Gothic" panose="020B0400000000000000" pitchFamily="34" charset="-128"/>
              </a:rPr>
              <a:t>分科会プログラム（一部タイトルは予定です、敬称略）</a:t>
            </a:r>
            <a:endParaRPr kumimoji="1" lang="en-US" altLang="ja-JP" sz="1246" b="1" dirty="0">
              <a:ln w="0"/>
              <a:effectLst>
                <a:outerShdw blurRad="38100" dist="19050" dir="2700000" algn="tl" rotWithShape="0">
                  <a:schemeClr val="dk1">
                    <a:alpha val="40000"/>
                  </a:schemeClr>
                </a:outerShdw>
              </a:effectLst>
              <a:latin typeface="Yu Gothic" panose="020B0400000000000000" pitchFamily="34" charset="-128"/>
              <a:ea typeface="Yu Gothic" panose="020B0400000000000000" pitchFamily="34" charset="-128"/>
            </a:endParaRPr>
          </a:p>
        </p:txBody>
      </p:sp>
      <p:graphicFrame>
        <p:nvGraphicFramePr>
          <p:cNvPr id="46" name="表 46">
            <a:extLst>
              <a:ext uri="{FF2B5EF4-FFF2-40B4-BE49-F238E27FC236}">
                <a16:creationId xmlns:a16="http://schemas.microsoft.com/office/drawing/2014/main" id="{BB948103-C2CF-462E-BAB6-C9B212275B72}"/>
              </a:ext>
            </a:extLst>
          </p:cNvPr>
          <p:cNvGraphicFramePr>
            <a:graphicFrameLocks noGrp="1"/>
          </p:cNvGraphicFramePr>
          <p:nvPr>
            <p:extLst>
              <p:ext uri="{D42A27DB-BD31-4B8C-83A1-F6EECF244321}">
                <p14:modId xmlns:p14="http://schemas.microsoft.com/office/powerpoint/2010/main" val="4204253262"/>
              </p:ext>
            </p:extLst>
          </p:nvPr>
        </p:nvGraphicFramePr>
        <p:xfrm>
          <a:off x="194948" y="1255054"/>
          <a:ext cx="9473736" cy="5273567"/>
        </p:xfrm>
        <a:graphic>
          <a:graphicData uri="http://schemas.openxmlformats.org/drawingml/2006/table">
            <a:tbl>
              <a:tblPr firstRow="1" bandRow="1">
                <a:tableStyleId>{5940675A-B579-460E-94D1-54222C63F5DA}</a:tableStyleId>
              </a:tblPr>
              <a:tblGrid>
                <a:gridCol w="876036">
                  <a:extLst>
                    <a:ext uri="{9D8B030D-6E8A-4147-A177-3AD203B41FA5}">
                      <a16:colId xmlns:a16="http://schemas.microsoft.com/office/drawing/2014/main" val="2350041841"/>
                    </a:ext>
                  </a:extLst>
                </a:gridCol>
                <a:gridCol w="1719540">
                  <a:extLst>
                    <a:ext uri="{9D8B030D-6E8A-4147-A177-3AD203B41FA5}">
                      <a16:colId xmlns:a16="http://schemas.microsoft.com/office/drawing/2014/main" val="2310562745"/>
                    </a:ext>
                  </a:extLst>
                </a:gridCol>
                <a:gridCol w="1719540">
                  <a:extLst>
                    <a:ext uri="{9D8B030D-6E8A-4147-A177-3AD203B41FA5}">
                      <a16:colId xmlns:a16="http://schemas.microsoft.com/office/drawing/2014/main" val="839370922"/>
                    </a:ext>
                  </a:extLst>
                </a:gridCol>
                <a:gridCol w="1719540">
                  <a:extLst>
                    <a:ext uri="{9D8B030D-6E8A-4147-A177-3AD203B41FA5}">
                      <a16:colId xmlns:a16="http://schemas.microsoft.com/office/drawing/2014/main" val="4113266832"/>
                    </a:ext>
                  </a:extLst>
                </a:gridCol>
                <a:gridCol w="1719540">
                  <a:extLst>
                    <a:ext uri="{9D8B030D-6E8A-4147-A177-3AD203B41FA5}">
                      <a16:colId xmlns:a16="http://schemas.microsoft.com/office/drawing/2014/main" val="3635726489"/>
                    </a:ext>
                  </a:extLst>
                </a:gridCol>
                <a:gridCol w="1719540">
                  <a:extLst>
                    <a:ext uri="{9D8B030D-6E8A-4147-A177-3AD203B41FA5}">
                      <a16:colId xmlns:a16="http://schemas.microsoft.com/office/drawing/2014/main" val="510650374"/>
                    </a:ext>
                  </a:extLst>
                </a:gridCol>
              </a:tblGrid>
              <a:tr h="156088">
                <a:tc>
                  <a:txBody>
                    <a:bodyPr/>
                    <a:lstStyle/>
                    <a:p>
                      <a:endParaRPr kumimoji="1" lang="ja-JP" altLang="en-US" sz="600" dirty="0">
                        <a:latin typeface="+mn-ea"/>
                        <a:ea typeface="+mn-ea"/>
                      </a:endParaRPr>
                    </a:p>
                  </a:txBody>
                  <a:tcPr marL="63305" marR="63305" marT="31652" marB="31652">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1B36D7"/>
                    </a:solidFill>
                  </a:tcPr>
                </a:tc>
                <a:tc>
                  <a:txBody>
                    <a:bodyPr/>
                    <a:lstStyle/>
                    <a:p>
                      <a:pPr algn="ctr"/>
                      <a:r>
                        <a:rPr kumimoji="1" lang="en-US" altLang="ja-JP" sz="600" b="1" dirty="0">
                          <a:solidFill>
                            <a:schemeClr val="bg1"/>
                          </a:solidFill>
                          <a:latin typeface="+mn-ea"/>
                          <a:ea typeface="+mn-ea"/>
                        </a:rPr>
                        <a:t>10</a:t>
                      </a:r>
                      <a:r>
                        <a:rPr kumimoji="1" lang="ja-JP" altLang="en-US" sz="600" b="1" dirty="0">
                          <a:solidFill>
                            <a:schemeClr val="bg1"/>
                          </a:solidFill>
                          <a:latin typeface="+mn-ea"/>
                          <a:ea typeface="+mn-ea"/>
                        </a:rPr>
                        <a:t>月</a:t>
                      </a:r>
                      <a:r>
                        <a:rPr kumimoji="1" lang="en-US" altLang="ja-JP" sz="600" b="1" dirty="0">
                          <a:solidFill>
                            <a:schemeClr val="bg1"/>
                          </a:solidFill>
                          <a:latin typeface="+mn-ea"/>
                          <a:ea typeface="+mn-ea"/>
                        </a:rPr>
                        <a:t>27</a:t>
                      </a:r>
                      <a:r>
                        <a:rPr kumimoji="1" lang="ja-JP" altLang="en-US" sz="600" b="1" dirty="0">
                          <a:solidFill>
                            <a:schemeClr val="bg1"/>
                          </a:solidFill>
                          <a:latin typeface="+mn-ea"/>
                          <a:ea typeface="+mn-ea"/>
                        </a:rPr>
                        <a:t>日（火）</a:t>
                      </a:r>
                    </a:p>
                  </a:txBody>
                  <a:tcPr marL="63305" marR="63305" marT="31652" marB="31652"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1B36D7"/>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en-US" altLang="ja-JP" sz="600" b="1" dirty="0">
                          <a:solidFill>
                            <a:schemeClr val="bg1"/>
                          </a:solidFill>
                          <a:latin typeface="+mn-ea"/>
                          <a:ea typeface="+mn-ea"/>
                        </a:rPr>
                        <a:t>10</a:t>
                      </a:r>
                      <a:r>
                        <a:rPr kumimoji="1" lang="ja-JP" altLang="en-US" sz="600" b="1" dirty="0">
                          <a:solidFill>
                            <a:schemeClr val="bg1"/>
                          </a:solidFill>
                          <a:latin typeface="+mn-ea"/>
                          <a:ea typeface="+mn-ea"/>
                        </a:rPr>
                        <a:t>月</a:t>
                      </a:r>
                      <a:r>
                        <a:rPr kumimoji="1" lang="en-US" altLang="ja-JP" sz="600" b="1" dirty="0">
                          <a:solidFill>
                            <a:schemeClr val="bg1"/>
                          </a:solidFill>
                          <a:latin typeface="+mn-ea"/>
                          <a:ea typeface="+mn-ea"/>
                        </a:rPr>
                        <a:t>28</a:t>
                      </a:r>
                      <a:r>
                        <a:rPr kumimoji="1" lang="ja-JP" altLang="en-US" sz="600" b="1" dirty="0">
                          <a:solidFill>
                            <a:schemeClr val="bg1"/>
                          </a:solidFill>
                          <a:latin typeface="+mn-ea"/>
                          <a:ea typeface="+mn-ea"/>
                        </a:rPr>
                        <a:t>日（水）</a:t>
                      </a:r>
                    </a:p>
                  </a:txBody>
                  <a:tcPr marL="63305" marR="63305" marT="31652" marB="31652"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1B36D7"/>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en-US" altLang="ja-JP" sz="600" b="1" dirty="0">
                          <a:solidFill>
                            <a:schemeClr val="bg1"/>
                          </a:solidFill>
                          <a:latin typeface="+mn-ea"/>
                          <a:ea typeface="+mn-ea"/>
                        </a:rPr>
                        <a:t>10</a:t>
                      </a:r>
                      <a:r>
                        <a:rPr kumimoji="1" lang="ja-JP" altLang="en-US" sz="600" b="1" dirty="0">
                          <a:solidFill>
                            <a:schemeClr val="bg1"/>
                          </a:solidFill>
                          <a:latin typeface="+mn-ea"/>
                          <a:ea typeface="+mn-ea"/>
                        </a:rPr>
                        <a:t>月</a:t>
                      </a:r>
                      <a:r>
                        <a:rPr kumimoji="1" lang="en-US" altLang="ja-JP" sz="600" b="1" dirty="0">
                          <a:solidFill>
                            <a:schemeClr val="bg1"/>
                          </a:solidFill>
                          <a:latin typeface="+mn-ea"/>
                          <a:ea typeface="+mn-ea"/>
                        </a:rPr>
                        <a:t>29</a:t>
                      </a:r>
                      <a:r>
                        <a:rPr kumimoji="1" lang="ja-JP" altLang="en-US" sz="600" b="1" dirty="0">
                          <a:solidFill>
                            <a:schemeClr val="bg1"/>
                          </a:solidFill>
                          <a:latin typeface="+mn-ea"/>
                          <a:ea typeface="+mn-ea"/>
                        </a:rPr>
                        <a:t>日（木）</a:t>
                      </a:r>
                    </a:p>
                  </a:txBody>
                  <a:tcPr marL="63305" marR="63305" marT="31652" marB="31652"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1B36D7"/>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en-US" altLang="ja-JP" sz="600" b="1" dirty="0">
                          <a:solidFill>
                            <a:schemeClr val="bg1"/>
                          </a:solidFill>
                          <a:latin typeface="+mn-ea"/>
                          <a:ea typeface="+mn-ea"/>
                        </a:rPr>
                        <a:t>10</a:t>
                      </a:r>
                      <a:r>
                        <a:rPr kumimoji="1" lang="ja-JP" altLang="en-US" sz="600" b="1" dirty="0">
                          <a:solidFill>
                            <a:schemeClr val="bg1"/>
                          </a:solidFill>
                          <a:latin typeface="+mn-ea"/>
                          <a:ea typeface="+mn-ea"/>
                        </a:rPr>
                        <a:t>月</a:t>
                      </a:r>
                      <a:r>
                        <a:rPr kumimoji="1" lang="en-US" altLang="ja-JP" sz="600" b="1" dirty="0">
                          <a:solidFill>
                            <a:schemeClr val="bg1"/>
                          </a:solidFill>
                          <a:latin typeface="+mn-ea"/>
                          <a:ea typeface="+mn-ea"/>
                        </a:rPr>
                        <a:t>30</a:t>
                      </a:r>
                      <a:r>
                        <a:rPr kumimoji="1" lang="ja-JP" altLang="en-US" sz="600" b="1" dirty="0">
                          <a:solidFill>
                            <a:schemeClr val="bg1"/>
                          </a:solidFill>
                          <a:latin typeface="+mn-ea"/>
                          <a:ea typeface="+mn-ea"/>
                        </a:rPr>
                        <a:t>日（金）</a:t>
                      </a:r>
                    </a:p>
                  </a:txBody>
                  <a:tcPr marL="63305" marR="63305" marT="31652" marB="31652"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1B36D7"/>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en-US" altLang="ja-JP" sz="600" b="1" dirty="0">
                          <a:solidFill>
                            <a:schemeClr val="bg1"/>
                          </a:solidFill>
                          <a:latin typeface="+mn-ea"/>
                          <a:ea typeface="+mn-ea"/>
                        </a:rPr>
                        <a:t>10</a:t>
                      </a:r>
                      <a:r>
                        <a:rPr kumimoji="1" lang="ja-JP" altLang="en-US" sz="600" b="1" dirty="0">
                          <a:solidFill>
                            <a:schemeClr val="bg1"/>
                          </a:solidFill>
                          <a:latin typeface="+mn-ea"/>
                          <a:ea typeface="+mn-ea"/>
                        </a:rPr>
                        <a:t>月</a:t>
                      </a:r>
                      <a:r>
                        <a:rPr kumimoji="1" lang="en-US" altLang="ja-JP" sz="600" b="1" dirty="0">
                          <a:solidFill>
                            <a:schemeClr val="bg1"/>
                          </a:solidFill>
                          <a:latin typeface="+mn-ea"/>
                          <a:ea typeface="+mn-ea"/>
                        </a:rPr>
                        <a:t>31</a:t>
                      </a:r>
                      <a:r>
                        <a:rPr kumimoji="1" lang="ja-JP" altLang="en-US" sz="600" b="1" dirty="0">
                          <a:solidFill>
                            <a:schemeClr val="bg1"/>
                          </a:solidFill>
                          <a:latin typeface="+mn-ea"/>
                          <a:ea typeface="+mn-ea"/>
                        </a:rPr>
                        <a:t>日（土）</a:t>
                      </a:r>
                    </a:p>
                  </a:txBody>
                  <a:tcPr marL="63305" marR="63305" marT="31652" marB="31652"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1B36D7"/>
                    </a:solidFill>
                  </a:tcPr>
                </a:tc>
                <a:extLst>
                  <a:ext uri="{0D108BD9-81ED-4DB2-BD59-A6C34878D82A}">
                    <a16:rowId xmlns:a16="http://schemas.microsoft.com/office/drawing/2014/main" val="1202653615"/>
                  </a:ext>
                </a:extLst>
              </a:tr>
              <a:tr h="340557">
                <a:tc>
                  <a:txBody>
                    <a:bodyPr/>
                    <a:lstStyle/>
                    <a:p>
                      <a:r>
                        <a:rPr kumimoji="1" lang="en-US" altLang="ja-JP" sz="700" dirty="0">
                          <a:latin typeface="+mn-ea"/>
                          <a:ea typeface="+mn-ea"/>
                        </a:rPr>
                        <a:t>10</a:t>
                      </a:r>
                      <a:r>
                        <a:rPr kumimoji="1" lang="ja-JP" altLang="en-US" sz="700" dirty="0">
                          <a:latin typeface="+mn-ea"/>
                          <a:ea typeface="+mn-ea"/>
                        </a:rPr>
                        <a:t>：</a:t>
                      </a:r>
                      <a:r>
                        <a:rPr kumimoji="1" lang="en-US" altLang="ja-JP" sz="700" dirty="0">
                          <a:latin typeface="+mn-ea"/>
                          <a:ea typeface="+mn-ea"/>
                        </a:rPr>
                        <a:t>00</a:t>
                      </a:r>
                      <a:r>
                        <a:rPr kumimoji="1" lang="ja-JP" altLang="en-US" sz="700" dirty="0">
                          <a:latin typeface="+mn-ea"/>
                          <a:ea typeface="+mn-ea"/>
                        </a:rPr>
                        <a:t>～</a:t>
                      </a:r>
                      <a:endParaRPr kumimoji="1" lang="en-US" altLang="ja-JP" sz="700" dirty="0">
                        <a:latin typeface="+mn-ea"/>
                        <a:ea typeface="+mn-ea"/>
                      </a:endParaRPr>
                    </a:p>
                    <a:p>
                      <a:r>
                        <a:rPr kumimoji="1" lang="en-US" altLang="ja-JP" sz="700" dirty="0">
                          <a:latin typeface="+mn-ea"/>
                          <a:ea typeface="+mn-ea"/>
                        </a:rPr>
                        <a:t>11</a:t>
                      </a:r>
                      <a:r>
                        <a:rPr kumimoji="1" lang="ja-JP" altLang="en-US" sz="700" dirty="0">
                          <a:latin typeface="+mn-ea"/>
                          <a:ea typeface="+mn-ea"/>
                        </a:rPr>
                        <a:t>：</a:t>
                      </a:r>
                      <a:r>
                        <a:rPr kumimoji="1" lang="en-US" altLang="ja-JP" sz="700" dirty="0">
                          <a:latin typeface="+mn-ea"/>
                          <a:ea typeface="+mn-ea"/>
                        </a:rPr>
                        <a:t>00</a:t>
                      </a:r>
                      <a:endParaRPr kumimoji="1" lang="ja-JP" altLang="en-US" sz="700" dirty="0">
                        <a:latin typeface="+mn-ea"/>
                        <a:ea typeface="+mn-ea"/>
                      </a:endParaRPr>
                    </a:p>
                  </a:txBody>
                  <a:tcPr marL="63305" marR="63305" marT="31652" marB="31652"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kumimoji="1" lang="ja-JP" altLang="en-US" sz="600" dirty="0">
                          <a:latin typeface="+mn-ea"/>
                          <a:ea typeface="+mn-ea"/>
                        </a:rPr>
                        <a:t>　　　基調セッション</a:t>
                      </a:r>
                      <a:endParaRPr kumimoji="1" lang="en-US" altLang="ja-JP" sz="600" dirty="0">
                        <a:latin typeface="+mn-ea"/>
                        <a:ea typeface="+mn-ea"/>
                      </a:endParaRPr>
                    </a:p>
                    <a:p>
                      <a:r>
                        <a:rPr kumimoji="1" lang="ja-JP" altLang="en-US" sz="600" dirty="0">
                          <a:latin typeface="+mn-ea"/>
                          <a:ea typeface="+mn-ea"/>
                        </a:rPr>
                        <a:t>「</a:t>
                      </a:r>
                      <a:r>
                        <a:rPr kumimoji="1" lang="en-US" altLang="ja-JP" sz="600" dirty="0">
                          <a:latin typeface="+mn-ea"/>
                          <a:ea typeface="+mn-ea"/>
                        </a:rPr>
                        <a:t>with </a:t>
                      </a:r>
                      <a:r>
                        <a:rPr kumimoji="1" lang="ja-JP" altLang="en-US" sz="600" dirty="0">
                          <a:latin typeface="+mn-ea"/>
                          <a:ea typeface="+mn-ea"/>
                        </a:rPr>
                        <a:t>コロナ時代のニューノーマルを創る新たなパートナーシップのありかた」</a:t>
                      </a:r>
                      <a:endParaRPr kumimoji="1" lang="en-US" altLang="ja-JP" sz="600" dirty="0">
                        <a:latin typeface="+mn-ea"/>
                        <a:ea typeface="+mn-ea"/>
                      </a:endParaRPr>
                    </a:p>
                  </a:txBody>
                  <a:tcPr marL="63305" marR="63305" marT="31652" marB="31652">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kumimoji="1" lang="ja-JP" altLang="en-US" sz="600" dirty="0">
                          <a:latin typeface="+mn-ea"/>
                          <a:ea typeface="+mn-ea"/>
                        </a:rPr>
                        <a:t>　　　基調セッション</a:t>
                      </a:r>
                      <a:endParaRPr kumimoji="1" lang="en-US" altLang="ja-JP" sz="600" dirty="0">
                        <a:latin typeface="+mn-ea"/>
                        <a:ea typeface="+mn-ea"/>
                      </a:endParaRPr>
                    </a:p>
                    <a:p>
                      <a:r>
                        <a:rPr kumimoji="1" lang="ja-JP" altLang="en-US" sz="600" dirty="0">
                          <a:latin typeface="+mn-ea"/>
                          <a:ea typeface="+mn-ea"/>
                        </a:rPr>
                        <a:t>「これからのイノベーションとそれを牽引する越境人材」</a:t>
                      </a:r>
                      <a:endParaRPr kumimoji="1" lang="en-US" altLang="ja-JP" sz="600" dirty="0">
                        <a:latin typeface="+mn-ea"/>
                        <a:ea typeface="+mn-ea"/>
                      </a:endParaRPr>
                    </a:p>
                  </a:txBody>
                  <a:tcPr marL="63305" marR="63305" marT="31652" marB="31652">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kumimoji="1" lang="ja-JP" altLang="en-US" sz="600" dirty="0">
                          <a:latin typeface="+mn-ea"/>
                          <a:ea typeface="+mn-ea"/>
                        </a:rPr>
                        <a:t>　　　基調セッション</a:t>
                      </a:r>
                      <a:endParaRPr kumimoji="1" lang="en-US" altLang="ja-JP" sz="600" dirty="0">
                        <a:latin typeface="+mn-ea"/>
                        <a:ea typeface="+mn-ea"/>
                      </a:endParaRPr>
                    </a:p>
                    <a:p>
                      <a:r>
                        <a:rPr kumimoji="1" lang="ja-JP" altLang="en-US" sz="600" dirty="0">
                          <a:latin typeface="+mn-ea"/>
                          <a:ea typeface="+mn-ea"/>
                        </a:rPr>
                        <a:t>「首長が語るベンチャー自治体の地方創生」（仮）</a:t>
                      </a:r>
                      <a:endParaRPr kumimoji="1" lang="en-US" altLang="ja-JP" sz="600" dirty="0">
                        <a:latin typeface="+mn-ea"/>
                        <a:ea typeface="+mn-ea"/>
                      </a:endParaRPr>
                    </a:p>
                  </a:txBody>
                  <a:tcPr marL="63305" marR="63305" marT="31652" marB="31652">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kumimoji="1" lang="ja-JP" altLang="en-US" sz="600" dirty="0">
                          <a:latin typeface="+mn-ea"/>
                          <a:ea typeface="+mn-ea"/>
                        </a:rPr>
                        <a:t>　　　基調セッション</a:t>
                      </a:r>
                      <a:endParaRPr kumimoji="1" lang="en-US" altLang="ja-JP" sz="600" dirty="0">
                        <a:latin typeface="+mn-ea"/>
                        <a:ea typeface="+mn-ea"/>
                      </a:endParaRPr>
                    </a:p>
                    <a:p>
                      <a:r>
                        <a:rPr kumimoji="1" lang="ja-JP" altLang="en-US" sz="600" dirty="0">
                          <a:latin typeface="+mn-ea"/>
                          <a:ea typeface="+mn-ea"/>
                        </a:rPr>
                        <a:t>「コロナ禍で加速する分散型社会」</a:t>
                      </a:r>
                      <a:endParaRPr kumimoji="1" lang="en-US" altLang="ja-JP" sz="600" dirty="0">
                        <a:latin typeface="+mn-ea"/>
                        <a:ea typeface="+mn-ea"/>
                      </a:endParaRPr>
                    </a:p>
                  </a:txBody>
                  <a:tcPr marL="63305" marR="63305" marT="31652" marB="31652">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kumimoji="1" lang="ja-JP" altLang="en-US" sz="600" dirty="0">
                          <a:latin typeface="+mn-ea"/>
                          <a:ea typeface="+mn-ea"/>
                        </a:rPr>
                        <a:t>　　　基調セッション</a:t>
                      </a:r>
                      <a:endParaRPr kumimoji="1" lang="en-US" altLang="ja-JP" sz="600" dirty="0">
                        <a:latin typeface="+mn-ea"/>
                        <a:ea typeface="+mn-ea"/>
                      </a:endParaRPr>
                    </a:p>
                    <a:p>
                      <a:r>
                        <a:rPr kumimoji="1" lang="ja-JP" altLang="en-US" sz="600" dirty="0">
                          <a:latin typeface="+mn-ea"/>
                          <a:ea typeface="+mn-ea"/>
                        </a:rPr>
                        <a:t>「これからの時代に必要なオルタナティブな経済（仮）」</a:t>
                      </a:r>
                      <a:endParaRPr kumimoji="1" lang="en-US" altLang="ja-JP" sz="600" dirty="0">
                        <a:latin typeface="+mn-ea"/>
                        <a:ea typeface="+mn-ea"/>
                      </a:endParaRPr>
                    </a:p>
                  </a:txBody>
                  <a:tcPr marL="63305" marR="63305" marT="31652" marB="31652">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97009827"/>
                  </a:ext>
                </a:extLst>
              </a:tr>
              <a:tr h="340557">
                <a:tc rowSpan="2">
                  <a:txBody>
                    <a:bodyPr/>
                    <a:lstStyle/>
                    <a:p>
                      <a:r>
                        <a:rPr kumimoji="1" lang="en-US" altLang="ja-JP" sz="700" dirty="0">
                          <a:latin typeface="+mn-ea"/>
                          <a:ea typeface="+mn-ea"/>
                        </a:rPr>
                        <a:t>11</a:t>
                      </a:r>
                      <a:r>
                        <a:rPr kumimoji="1" lang="ja-JP" altLang="en-US" sz="700" dirty="0">
                          <a:latin typeface="+mn-ea"/>
                          <a:ea typeface="+mn-ea"/>
                        </a:rPr>
                        <a:t>：</a:t>
                      </a:r>
                      <a:r>
                        <a:rPr kumimoji="1" lang="en-US" altLang="ja-JP" sz="700" dirty="0">
                          <a:latin typeface="+mn-ea"/>
                          <a:ea typeface="+mn-ea"/>
                        </a:rPr>
                        <a:t>15</a:t>
                      </a:r>
                      <a:r>
                        <a:rPr kumimoji="1" lang="ja-JP" altLang="en-US" sz="700" dirty="0">
                          <a:latin typeface="+mn-ea"/>
                          <a:ea typeface="+mn-ea"/>
                        </a:rPr>
                        <a:t>～</a:t>
                      </a:r>
                      <a:endParaRPr kumimoji="1" lang="en-US" altLang="ja-JP" sz="700" dirty="0">
                        <a:latin typeface="+mn-ea"/>
                        <a:ea typeface="+mn-ea"/>
                      </a:endParaRPr>
                    </a:p>
                    <a:p>
                      <a:r>
                        <a:rPr kumimoji="1" lang="en-US" altLang="ja-JP" sz="700" dirty="0">
                          <a:latin typeface="+mn-ea"/>
                          <a:ea typeface="+mn-ea"/>
                        </a:rPr>
                        <a:t>12</a:t>
                      </a:r>
                      <a:r>
                        <a:rPr kumimoji="1" lang="ja-JP" altLang="en-US" sz="700" dirty="0">
                          <a:latin typeface="+mn-ea"/>
                          <a:ea typeface="+mn-ea"/>
                        </a:rPr>
                        <a:t>：</a:t>
                      </a:r>
                      <a:r>
                        <a:rPr kumimoji="1" lang="en-US" altLang="ja-JP" sz="700" dirty="0">
                          <a:latin typeface="+mn-ea"/>
                          <a:ea typeface="+mn-ea"/>
                        </a:rPr>
                        <a:t>15</a:t>
                      </a:r>
                      <a:endParaRPr kumimoji="1" lang="ja-JP" altLang="en-US" sz="700" dirty="0">
                        <a:latin typeface="+mn-ea"/>
                        <a:ea typeface="+mn-ea"/>
                      </a:endParaRPr>
                    </a:p>
                  </a:txBody>
                  <a:tcPr marL="63305" marR="63305" marT="31652" marB="31652"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kumimoji="1" lang="ja-JP" altLang="en-US" sz="600" dirty="0">
                          <a:latin typeface="+mn-ea"/>
                          <a:ea typeface="+mn-ea"/>
                        </a:rPr>
                        <a:t>　　　分科会：気仙沼市</a:t>
                      </a:r>
                    </a:p>
                    <a:p>
                      <a:r>
                        <a:rPr kumimoji="1" lang="ja-JP" altLang="en-US" sz="600" dirty="0">
                          <a:latin typeface="+mn-ea"/>
                          <a:ea typeface="+mn-ea"/>
                        </a:rPr>
                        <a:t>気仙沼式まちづくり「まちまるごと大学構想（まち大学）」の</a:t>
                      </a:r>
                      <a:r>
                        <a:rPr kumimoji="1" lang="en-US" altLang="ja-JP" sz="600" dirty="0">
                          <a:latin typeface="+mn-ea"/>
                          <a:ea typeface="+mn-ea"/>
                        </a:rPr>
                        <a:t>5</a:t>
                      </a:r>
                      <a:r>
                        <a:rPr kumimoji="1" lang="ja-JP" altLang="en-US" sz="600" dirty="0">
                          <a:latin typeface="+mn-ea"/>
                          <a:ea typeface="+mn-ea"/>
                        </a:rPr>
                        <a:t>年間で見えた成果と今後</a:t>
                      </a:r>
                    </a:p>
                  </a:txBody>
                  <a:tcPr marL="63305" marR="63305" marT="31652" marB="31652">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kumimoji="1" lang="ja-JP" altLang="en-US" sz="600" dirty="0">
                          <a:latin typeface="+mn-ea"/>
                          <a:ea typeface="+mn-ea"/>
                        </a:rPr>
                        <a:t>　　　分科会：釜石市</a:t>
                      </a:r>
                      <a:endParaRPr kumimoji="1" lang="en-US" altLang="ja-JP" sz="600" dirty="0">
                        <a:latin typeface="+mn-ea"/>
                        <a:ea typeface="+mn-ea"/>
                      </a:endParaRPr>
                    </a:p>
                    <a:p>
                      <a:r>
                        <a:rPr kumimoji="1" lang="ja-JP" altLang="en-US" sz="600" dirty="0">
                          <a:latin typeface="+mn-ea"/>
                          <a:ea typeface="+mn-ea"/>
                        </a:rPr>
                        <a:t>企業人事必見！地域おこし企業人の聖地・釜石と探る官民パートナシップの多様なカタチ</a:t>
                      </a:r>
                    </a:p>
                  </a:txBody>
                  <a:tcPr marL="63305" marR="63305" marT="31652" marB="31652">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r>
                        <a:rPr kumimoji="1" lang="ja-JP" altLang="en-US" sz="600" dirty="0">
                          <a:latin typeface="+mn-ea"/>
                          <a:ea typeface="+mn-ea"/>
                        </a:rPr>
                        <a:t>分科会：</a:t>
                      </a:r>
                      <a:endParaRPr kumimoji="1" lang="en-US" altLang="ja-JP" sz="600" dirty="0">
                        <a:latin typeface="+mn-ea"/>
                        <a:ea typeface="+mn-ea"/>
                      </a:endParaRPr>
                    </a:p>
                    <a:p>
                      <a:r>
                        <a:rPr kumimoji="1" lang="ja-JP" altLang="en-US" sz="600" dirty="0">
                          <a:latin typeface="+mn-ea"/>
                          <a:ea typeface="+mn-ea"/>
                        </a:rPr>
                        <a:t>首長と実践者が語る地方でのチャレンジ（仮）</a:t>
                      </a:r>
                    </a:p>
                  </a:txBody>
                  <a:tcPr marL="63305" marR="63305" marT="31652" marB="31652">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kumimoji="1" lang="ja-JP" altLang="en-US" sz="600" dirty="0">
                          <a:latin typeface="+mn-ea"/>
                          <a:ea typeface="+mn-ea"/>
                        </a:rPr>
                        <a:t>　　　分科会：西粟倉村</a:t>
                      </a:r>
                      <a:endParaRPr kumimoji="1" lang="en-US" altLang="ja-JP" sz="600" dirty="0">
                        <a:latin typeface="+mn-ea"/>
                        <a:ea typeface="+mn-ea"/>
                      </a:endParaRPr>
                    </a:p>
                    <a:p>
                      <a:r>
                        <a:rPr kumimoji="1" lang="ja-JP" altLang="en-US" sz="600" dirty="0">
                          <a:latin typeface="+mn-ea"/>
                          <a:ea typeface="+mn-ea"/>
                        </a:rPr>
                        <a:t>「テクノロジー</a:t>
                      </a:r>
                      <a:r>
                        <a:rPr kumimoji="1" lang="en-US" altLang="ja-JP" sz="600" dirty="0">
                          <a:latin typeface="+mn-ea"/>
                          <a:ea typeface="+mn-ea"/>
                        </a:rPr>
                        <a:t>×</a:t>
                      </a:r>
                      <a:r>
                        <a:rPr kumimoji="1" lang="ja-JP" altLang="en-US" sz="600" dirty="0">
                          <a:latin typeface="+mn-ea"/>
                          <a:ea typeface="+mn-ea"/>
                        </a:rPr>
                        <a:t>ローカル」西粟倉むらまるごと研究所の可能性について語ろう！</a:t>
                      </a:r>
                    </a:p>
                  </a:txBody>
                  <a:tcPr marL="63305" marR="63305" marT="31652" marB="31652">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r>
                        <a:rPr kumimoji="1" lang="ja-JP" altLang="en-US" sz="600" dirty="0">
                          <a:latin typeface="+mn-ea"/>
                          <a:ea typeface="+mn-ea"/>
                        </a:rPr>
                        <a:t>　　　分科会：厚真町</a:t>
                      </a:r>
                      <a:endParaRPr kumimoji="1" lang="en-US" altLang="ja-JP" sz="600" dirty="0">
                        <a:latin typeface="+mn-ea"/>
                        <a:ea typeface="+mn-ea"/>
                      </a:endParaRPr>
                    </a:p>
                    <a:p>
                      <a:r>
                        <a:rPr kumimoji="1" lang="ja-JP" altLang="en-US" sz="600" dirty="0">
                          <a:latin typeface="+mn-ea"/>
                          <a:ea typeface="+mn-ea"/>
                        </a:rPr>
                        <a:t>「自然資本の再発掘」</a:t>
                      </a:r>
                      <a:endParaRPr kumimoji="1" lang="en-US" altLang="ja-JP" sz="600" dirty="0">
                        <a:latin typeface="+mn-ea"/>
                        <a:ea typeface="+mn-ea"/>
                      </a:endParaRPr>
                    </a:p>
                    <a:p>
                      <a:r>
                        <a:rPr kumimoji="1" lang="ja-JP" altLang="en-US" sz="600" dirty="0">
                          <a:latin typeface="+mn-ea"/>
                          <a:ea typeface="+mn-ea"/>
                        </a:rPr>
                        <a:t>～まだまだ自然資本から価値を取り出せる！～</a:t>
                      </a:r>
                    </a:p>
                  </a:txBody>
                  <a:tcPr marL="63305" marR="63305" marT="31652" marB="31652">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29255877"/>
                  </a:ext>
                </a:extLst>
              </a:tr>
              <a:tr h="432791">
                <a:tc vMerge="1">
                  <a:txBody>
                    <a:bodyPr/>
                    <a:lstStyle/>
                    <a:p>
                      <a:endParaRPr kumimoji="1" lang="ja-JP" altLang="en-US" sz="1050" dirty="0"/>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kumimoji="1" lang="ja-JP" altLang="en-US" sz="600" dirty="0">
                          <a:latin typeface="+mn-ea"/>
                          <a:ea typeface="+mn-ea"/>
                        </a:rPr>
                        <a:t>　　　分科会：雲南市</a:t>
                      </a:r>
                      <a:endParaRPr kumimoji="1" lang="en-US" altLang="ja-JP" sz="600" dirty="0">
                        <a:latin typeface="+mn-ea"/>
                        <a:ea typeface="+mn-ea"/>
                      </a:endParaRPr>
                    </a:p>
                    <a:p>
                      <a:r>
                        <a:rPr kumimoji="1" lang="ja-JP" altLang="en-US" sz="600" dirty="0">
                          <a:latin typeface="+mn-ea"/>
                          <a:ea typeface="+mn-ea"/>
                        </a:rPr>
                        <a:t>雲南市役所のあたまのなかー日本一チャレンジに優しいまちが、住民参画から</a:t>
                      </a:r>
                      <a:r>
                        <a:rPr kumimoji="1" lang="en-US" altLang="ja-JP" sz="600" dirty="0">
                          <a:latin typeface="+mn-ea"/>
                          <a:ea typeface="+mn-ea"/>
                        </a:rPr>
                        <a:t>with</a:t>
                      </a:r>
                      <a:r>
                        <a:rPr kumimoji="1" lang="ja-JP" altLang="en-US" sz="600" dirty="0">
                          <a:latin typeface="+mn-ea"/>
                          <a:ea typeface="+mn-ea"/>
                        </a:rPr>
                        <a:t>コロナまで話しますー</a:t>
                      </a:r>
                    </a:p>
                  </a:txBody>
                  <a:tcPr marL="63305" marR="63305" marT="31652" marB="31652">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kumimoji="1" lang="ja-JP" altLang="en-US" sz="600" dirty="0">
                          <a:latin typeface="+mn-ea"/>
                          <a:ea typeface="+mn-ea"/>
                        </a:rPr>
                        <a:t>　　　分科会：七尾市</a:t>
                      </a:r>
                      <a:endParaRPr kumimoji="1" lang="en-US" altLang="ja-JP" sz="600" dirty="0">
                        <a:latin typeface="+mn-ea"/>
                        <a:ea typeface="+mn-ea"/>
                      </a:endParaRPr>
                    </a:p>
                    <a:p>
                      <a:r>
                        <a:rPr kumimoji="1" lang="ja-JP" altLang="en-US" sz="600" dirty="0">
                          <a:latin typeface="+mn-ea"/>
                          <a:ea typeface="+mn-ea"/>
                        </a:rPr>
                        <a:t>七尾の</a:t>
                      </a:r>
                      <a:r>
                        <a:rPr kumimoji="1" lang="en-US" altLang="ja-JP" sz="600" dirty="0">
                          <a:latin typeface="+mn-ea"/>
                          <a:ea typeface="+mn-ea"/>
                        </a:rPr>
                        <a:t>SDGs</a:t>
                      </a:r>
                      <a:r>
                        <a:rPr kumimoji="1" lang="ja-JP" altLang="en-US" sz="600" dirty="0">
                          <a:latin typeface="+mn-ea"/>
                          <a:ea typeface="+mn-ea"/>
                        </a:rPr>
                        <a:t>版</a:t>
                      </a:r>
                      <a:r>
                        <a:rPr kumimoji="1" lang="en-US" altLang="ja-JP" sz="600" dirty="0" err="1">
                          <a:latin typeface="+mn-ea"/>
                          <a:ea typeface="+mn-ea"/>
                        </a:rPr>
                        <a:t>Wantedly</a:t>
                      </a:r>
                      <a:r>
                        <a:rPr kumimoji="1" lang="ja-JP" altLang="en-US" sz="600" dirty="0">
                          <a:latin typeface="+mn-ea"/>
                          <a:ea typeface="+mn-ea"/>
                        </a:rPr>
                        <a:t>！</a:t>
                      </a:r>
                      <a:endParaRPr kumimoji="1" lang="en-US" altLang="ja-JP" sz="600" dirty="0">
                        <a:latin typeface="+mn-ea"/>
                        <a:ea typeface="+mn-ea"/>
                      </a:endParaRPr>
                    </a:p>
                    <a:p>
                      <a:r>
                        <a:rPr kumimoji="1" lang="ja-JP" altLang="en-US" sz="600" dirty="0">
                          <a:latin typeface="+mn-ea"/>
                          <a:ea typeface="+mn-ea"/>
                        </a:rPr>
                        <a:t>～社会的インパクトを生み出す企業と七尾の協創～</a:t>
                      </a:r>
                      <a:endParaRPr kumimoji="1" lang="en-US" altLang="ja-JP" sz="600" dirty="0">
                        <a:latin typeface="+mn-ea"/>
                        <a:ea typeface="+mn-ea"/>
                      </a:endParaRPr>
                    </a:p>
                  </a:txBody>
                  <a:tcPr marL="63305" marR="63305" marT="31652" marB="31652">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kumimoji="1" lang="ja-JP" altLang="en-US" sz="600" dirty="0">
                        <a:latin typeface="+mn-ea"/>
                        <a:ea typeface="+mn-ea"/>
                      </a:endParaRPr>
                    </a:p>
                  </a:txBody>
                  <a:tcPr marL="63305" marR="63305" marT="31652" marB="31652">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kumimoji="1" lang="ja-JP" altLang="en-US" sz="600" dirty="0">
                          <a:latin typeface="+mn-ea"/>
                          <a:ea typeface="+mn-ea"/>
                        </a:rPr>
                        <a:t>　　　分科会：厚真町</a:t>
                      </a:r>
                      <a:r>
                        <a:rPr kumimoji="1" lang="en-US" altLang="ja-JP" sz="600" dirty="0">
                          <a:latin typeface="+mn-ea"/>
                          <a:ea typeface="+mn-ea"/>
                        </a:rPr>
                        <a:t>×</a:t>
                      </a:r>
                      <a:r>
                        <a:rPr kumimoji="1" lang="ja-JP" altLang="en-US" sz="600" dirty="0">
                          <a:latin typeface="+mn-ea"/>
                          <a:ea typeface="+mn-ea"/>
                        </a:rPr>
                        <a:t>西粟倉村</a:t>
                      </a:r>
                      <a:r>
                        <a:rPr kumimoji="1" lang="en-US" altLang="ja-JP" sz="600" dirty="0">
                          <a:latin typeface="+mn-ea"/>
                          <a:ea typeface="+mn-ea"/>
                        </a:rPr>
                        <a:t>×</a:t>
                      </a:r>
                      <a:r>
                        <a:rPr kumimoji="1" lang="ja-JP" altLang="en-US" sz="600" dirty="0">
                          <a:latin typeface="+mn-ea"/>
                          <a:ea typeface="+mn-ea"/>
                        </a:rPr>
                        <a:t>南小国町</a:t>
                      </a:r>
                      <a:endParaRPr kumimoji="1" lang="en-US" altLang="ja-JP" sz="600" dirty="0">
                        <a:latin typeface="+mn-ea"/>
                        <a:ea typeface="+mn-ea"/>
                      </a:endParaRPr>
                    </a:p>
                    <a:p>
                      <a:r>
                        <a:rPr kumimoji="1" lang="ja-JP" altLang="en-US" sz="600" dirty="0">
                          <a:latin typeface="+mn-ea"/>
                          <a:ea typeface="+mn-ea"/>
                        </a:rPr>
                        <a:t>防災はコストではなく産業になる！</a:t>
                      </a:r>
                      <a:endParaRPr kumimoji="1" lang="en-US" altLang="ja-JP" sz="600" dirty="0">
                        <a:latin typeface="+mn-ea"/>
                        <a:ea typeface="+mn-ea"/>
                      </a:endParaRPr>
                    </a:p>
                    <a:p>
                      <a:r>
                        <a:rPr kumimoji="1" lang="ja-JP" altLang="en-US" sz="600" dirty="0">
                          <a:latin typeface="+mn-ea"/>
                          <a:ea typeface="+mn-ea"/>
                        </a:rPr>
                        <a:t>～地域の防災力を高めるために必要な視点～</a:t>
                      </a:r>
                    </a:p>
                  </a:txBody>
                  <a:tcPr marL="63305" marR="63305" marT="31652" marB="31652">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kumimoji="1" lang="en-US" altLang="ja-JP" sz="600" dirty="0">
                        <a:latin typeface="+mn-ea"/>
                        <a:ea typeface="+mn-ea"/>
                      </a:endParaRPr>
                    </a:p>
                  </a:txBody>
                  <a:tcPr marL="63305" marR="63305" marT="31652" marB="31652">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243976999"/>
                  </a:ext>
                </a:extLst>
              </a:tr>
              <a:tr h="525025">
                <a:tc>
                  <a:txBody>
                    <a:bodyPr/>
                    <a:lstStyle/>
                    <a:p>
                      <a:r>
                        <a:rPr kumimoji="1" lang="en-US" altLang="ja-JP" sz="700" dirty="0">
                          <a:latin typeface="+mn-ea"/>
                          <a:ea typeface="+mn-ea"/>
                        </a:rPr>
                        <a:t>12</a:t>
                      </a:r>
                      <a:r>
                        <a:rPr kumimoji="1" lang="ja-JP" altLang="en-US" sz="700" dirty="0">
                          <a:latin typeface="+mn-ea"/>
                          <a:ea typeface="+mn-ea"/>
                        </a:rPr>
                        <a:t>：</a:t>
                      </a:r>
                      <a:r>
                        <a:rPr kumimoji="1" lang="en-US" altLang="ja-JP" sz="700" dirty="0">
                          <a:latin typeface="+mn-ea"/>
                          <a:ea typeface="+mn-ea"/>
                        </a:rPr>
                        <a:t>30</a:t>
                      </a:r>
                      <a:r>
                        <a:rPr kumimoji="1" lang="ja-JP" altLang="en-US" sz="700" dirty="0">
                          <a:latin typeface="+mn-ea"/>
                          <a:ea typeface="+mn-ea"/>
                        </a:rPr>
                        <a:t>～</a:t>
                      </a:r>
                      <a:endParaRPr kumimoji="1" lang="en-US" altLang="ja-JP" sz="700" dirty="0">
                        <a:latin typeface="+mn-ea"/>
                        <a:ea typeface="+mn-ea"/>
                      </a:endParaRPr>
                    </a:p>
                    <a:p>
                      <a:r>
                        <a:rPr kumimoji="1" lang="en-US" altLang="ja-JP" sz="700" dirty="0">
                          <a:latin typeface="+mn-ea"/>
                          <a:ea typeface="+mn-ea"/>
                        </a:rPr>
                        <a:t>13</a:t>
                      </a:r>
                      <a:r>
                        <a:rPr kumimoji="1" lang="ja-JP" altLang="en-US" sz="700" dirty="0">
                          <a:latin typeface="+mn-ea"/>
                          <a:ea typeface="+mn-ea"/>
                        </a:rPr>
                        <a:t>：</a:t>
                      </a:r>
                      <a:r>
                        <a:rPr kumimoji="1" lang="en-US" altLang="ja-JP" sz="700" dirty="0">
                          <a:latin typeface="+mn-ea"/>
                          <a:ea typeface="+mn-ea"/>
                        </a:rPr>
                        <a:t>15</a:t>
                      </a:r>
                      <a:endParaRPr kumimoji="1" lang="ja-JP" altLang="en-US" sz="700" dirty="0">
                        <a:latin typeface="+mn-ea"/>
                        <a:ea typeface="+mn-ea"/>
                      </a:endParaRPr>
                    </a:p>
                  </a:txBody>
                  <a:tcPr marL="63305" marR="63305" marT="31652" marB="31652"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kumimoji="1" lang="en-US" altLang="ja-JP" sz="600" dirty="0">
                          <a:latin typeface="+mn-ea"/>
                          <a:ea typeface="+mn-ea"/>
                        </a:rPr>
                        <a:t>Coming</a:t>
                      </a:r>
                      <a:r>
                        <a:rPr kumimoji="1" lang="ja-JP" altLang="en-US" sz="600" dirty="0">
                          <a:latin typeface="+mn-ea"/>
                          <a:ea typeface="+mn-ea"/>
                        </a:rPr>
                        <a:t> </a:t>
                      </a:r>
                      <a:r>
                        <a:rPr kumimoji="1" lang="en-US" altLang="ja-JP" sz="600" dirty="0">
                          <a:latin typeface="+mn-ea"/>
                          <a:ea typeface="+mn-ea"/>
                        </a:rPr>
                        <a:t>soon</a:t>
                      </a:r>
                    </a:p>
                  </a:txBody>
                  <a:tcPr marL="63305" marR="63305" marT="31652" marB="31652">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600" dirty="0">
                          <a:latin typeface="+mn-ea"/>
                          <a:ea typeface="+mn-ea"/>
                        </a:rPr>
                        <a:t>お昼コンテンツ：</a:t>
                      </a:r>
                      <a:endParaRPr kumimoji="1" lang="en-US" altLang="ja-JP" sz="600" dirty="0">
                        <a:latin typeface="+mn-ea"/>
                        <a:ea typeface="+mn-ea"/>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600" dirty="0">
                          <a:latin typeface="+mn-ea"/>
                          <a:ea typeface="+mn-ea"/>
                        </a:rPr>
                        <a:t>＼お昼休みはウキウキ</a:t>
                      </a:r>
                      <a:r>
                        <a:rPr kumimoji="1" lang="en-US" altLang="ja-JP" sz="600" dirty="0">
                          <a:latin typeface="+mn-ea"/>
                          <a:ea typeface="+mn-ea"/>
                        </a:rPr>
                        <a:t>WATCHING</a:t>
                      </a:r>
                      <a:r>
                        <a:rPr kumimoji="1" lang="ja-JP" altLang="en-US" sz="600" dirty="0">
                          <a:latin typeface="+mn-ea"/>
                          <a:ea typeface="+mn-ea"/>
                        </a:rPr>
                        <a:t>／</a:t>
                      </a:r>
                      <a:endParaRPr kumimoji="1" lang="en-US" altLang="ja-JP" sz="600" dirty="0">
                        <a:latin typeface="+mn-ea"/>
                        <a:ea typeface="+mn-ea"/>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600" dirty="0">
                          <a:latin typeface="+mn-ea"/>
                          <a:ea typeface="+mn-ea"/>
                        </a:rPr>
                        <a:t>ユーチューバーまちのコンシェルジュが石巻市よりお届けする、ゆる～り情報発信バラエティ</a:t>
                      </a:r>
                      <a:endParaRPr kumimoji="1" lang="en-US" altLang="ja-JP" sz="600" dirty="0">
                        <a:latin typeface="+mn-ea"/>
                        <a:ea typeface="+mn-ea"/>
                      </a:endParaRPr>
                    </a:p>
                  </a:txBody>
                  <a:tcPr marL="63305" marR="63305" marT="31652" marB="31652">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kumimoji="1" lang="ja-JP" altLang="en-US" sz="600" dirty="0">
                        <a:latin typeface="+mn-ea"/>
                        <a:ea typeface="+mn-ea"/>
                      </a:endParaRPr>
                    </a:p>
                  </a:txBody>
                  <a:tcPr marL="63305" marR="63305" marT="31652" marB="31652">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kumimoji="1" lang="ja-JP" altLang="en-US" sz="600" dirty="0">
                        <a:latin typeface="+mn-ea"/>
                        <a:ea typeface="+mn-ea"/>
                      </a:endParaRPr>
                    </a:p>
                  </a:txBody>
                  <a:tcPr marL="63305" marR="63305" marT="31652" marB="31652">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kumimoji="1" lang="ja-JP" altLang="en-US" sz="600" dirty="0">
                          <a:latin typeface="+mn-ea"/>
                          <a:ea typeface="+mn-ea"/>
                        </a:rPr>
                        <a:t>お昼コンテンツ：</a:t>
                      </a:r>
                      <a:endParaRPr kumimoji="1" lang="en-US" altLang="ja-JP" sz="600" dirty="0">
                        <a:latin typeface="+mn-ea"/>
                        <a:ea typeface="+mn-ea"/>
                      </a:endParaRPr>
                    </a:p>
                    <a:p>
                      <a:r>
                        <a:rPr kumimoji="1" lang="ja-JP" altLang="en-US" sz="600" dirty="0">
                          <a:latin typeface="+mn-ea"/>
                          <a:ea typeface="+mn-ea"/>
                        </a:rPr>
                        <a:t>未来のキャリアはここにある。</a:t>
                      </a:r>
                      <a:endParaRPr kumimoji="1" lang="en-US" altLang="ja-JP" sz="600" dirty="0">
                        <a:latin typeface="+mn-ea"/>
                        <a:ea typeface="+mn-ea"/>
                      </a:endParaRPr>
                    </a:p>
                    <a:p>
                      <a:r>
                        <a:rPr kumimoji="1" lang="en-US" altLang="ja-JP" sz="600" dirty="0">
                          <a:latin typeface="+mn-ea"/>
                          <a:ea typeface="+mn-ea"/>
                        </a:rPr>
                        <a:t>―</a:t>
                      </a:r>
                      <a:r>
                        <a:rPr kumimoji="1" lang="ja-JP" altLang="en-US" sz="600" dirty="0">
                          <a:latin typeface="+mn-ea"/>
                          <a:ea typeface="+mn-ea"/>
                        </a:rPr>
                        <a:t>大喜利で紐解くローカルキャリア</a:t>
                      </a:r>
                      <a:r>
                        <a:rPr kumimoji="1" lang="en-US" altLang="ja-JP" sz="600" dirty="0">
                          <a:latin typeface="+mn-ea"/>
                          <a:ea typeface="+mn-ea"/>
                        </a:rPr>
                        <a:t>―</a:t>
                      </a:r>
                      <a:endParaRPr kumimoji="1" lang="ja-JP" altLang="en-US" sz="600" dirty="0">
                        <a:latin typeface="+mn-ea"/>
                        <a:ea typeface="+mn-ea"/>
                      </a:endParaRPr>
                    </a:p>
                  </a:txBody>
                  <a:tcPr marL="63305" marR="63305" marT="31652" marB="31652">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111940905"/>
                  </a:ext>
                </a:extLst>
              </a:tr>
              <a:tr h="321281">
                <a:tc>
                  <a:txBody>
                    <a:bodyPr/>
                    <a:lstStyle/>
                    <a:p>
                      <a:r>
                        <a:rPr kumimoji="1" lang="en-US" altLang="ja-JP" sz="700" dirty="0">
                          <a:latin typeface="+mn-ea"/>
                          <a:ea typeface="+mn-ea"/>
                        </a:rPr>
                        <a:t>13</a:t>
                      </a:r>
                      <a:r>
                        <a:rPr kumimoji="1" lang="ja-JP" altLang="en-US" sz="700" dirty="0">
                          <a:latin typeface="+mn-ea"/>
                          <a:ea typeface="+mn-ea"/>
                        </a:rPr>
                        <a:t>：</a:t>
                      </a:r>
                      <a:r>
                        <a:rPr kumimoji="1" lang="en-US" altLang="ja-JP" sz="700" dirty="0">
                          <a:latin typeface="+mn-ea"/>
                          <a:ea typeface="+mn-ea"/>
                        </a:rPr>
                        <a:t>30</a:t>
                      </a:r>
                      <a:r>
                        <a:rPr kumimoji="1" lang="ja-JP" altLang="en-US" sz="700" dirty="0">
                          <a:latin typeface="+mn-ea"/>
                          <a:ea typeface="+mn-ea"/>
                        </a:rPr>
                        <a:t>～</a:t>
                      </a:r>
                      <a:endParaRPr kumimoji="1" lang="en-US" altLang="ja-JP" sz="700" dirty="0">
                        <a:latin typeface="+mn-ea"/>
                        <a:ea typeface="+mn-ea"/>
                      </a:endParaRPr>
                    </a:p>
                    <a:p>
                      <a:r>
                        <a:rPr kumimoji="1" lang="en-US" altLang="ja-JP" sz="700" dirty="0">
                          <a:latin typeface="+mn-ea"/>
                          <a:ea typeface="+mn-ea"/>
                        </a:rPr>
                        <a:t>15</a:t>
                      </a:r>
                      <a:r>
                        <a:rPr kumimoji="1" lang="ja-JP" altLang="en-US" sz="700" dirty="0">
                          <a:latin typeface="+mn-ea"/>
                          <a:ea typeface="+mn-ea"/>
                        </a:rPr>
                        <a:t>：</a:t>
                      </a:r>
                      <a:r>
                        <a:rPr kumimoji="1" lang="en-US" altLang="ja-JP" sz="700" dirty="0">
                          <a:latin typeface="+mn-ea"/>
                          <a:ea typeface="+mn-ea"/>
                        </a:rPr>
                        <a:t>30</a:t>
                      </a:r>
                      <a:endParaRPr kumimoji="1" lang="ja-JP" altLang="en-US" sz="700" dirty="0">
                        <a:latin typeface="+mn-ea"/>
                        <a:ea typeface="+mn-ea"/>
                      </a:endParaRPr>
                    </a:p>
                  </a:txBody>
                  <a:tcPr marL="63305" marR="63305" marT="31652" marB="31652"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2">
                  <a:txBody>
                    <a:bodyPr/>
                    <a:lstStyle/>
                    <a:p>
                      <a:r>
                        <a:rPr kumimoji="1" lang="ja-JP" altLang="en-US" sz="600" dirty="0">
                          <a:latin typeface="+mn-ea"/>
                          <a:ea typeface="+mn-ea"/>
                        </a:rPr>
                        <a:t>個別相談会開催！</a:t>
                      </a:r>
                      <a:endParaRPr kumimoji="1" lang="en-US" altLang="ja-JP" sz="600" dirty="0">
                        <a:latin typeface="+mn-ea"/>
                        <a:ea typeface="+mn-ea"/>
                      </a:endParaRPr>
                    </a:p>
                    <a:p>
                      <a:r>
                        <a:rPr kumimoji="1" lang="en-US" altLang="ja-JP" sz="600" dirty="0">
                          <a:latin typeface="+mn-ea"/>
                          <a:ea typeface="+mn-ea"/>
                        </a:rPr>
                        <a:t>※</a:t>
                      </a:r>
                      <a:r>
                        <a:rPr kumimoji="1" lang="ja-JP" altLang="en-US" sz="600" dirty="0">
                          <a:latin typeface="+mn-ea"/>
                          <a:ea typeface="+mn-ea"/>
                        </a:rPr>
                        <a:t>なお、本時間帯以外に分科会裏でも随時ご相談をお受けしております。</a:t>
                      </a:r>
                      <a:endParaRPr kumimoji="1" lang="en-US" altLang="ja-JP" sz="600" dirty="0">
                        <a:latin typeface="+mn-ea"/>
                        <a:ea typeface="+mn-ea"/>
                      </a:endParaRPr>
                    </a:p>
                  </a:txBody>
                  <a:tcPr marL="63305" marR="63305" marT="31652" marB="31652">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1" lang="ja-JP" altLang="en-US" sz="600" dirty="0">
                        <a:latin typeface="+mn-ea"/>
                        <a:ea typeface="+mn-ea"/>
                      </a:endParaRPr>
                    </a:p>
                  </a:txBody>
                  <a:tcPr marL="63305" marR="63305" marT="31652" marB="31652">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kumimoji="1" lang="ja-JP" altLang="en-US" sz="600" dirty="0">
                        <a:latin typeface="+mn-ea"/>
                        <a:ea typeface="+mn-ea"/>
                      </a:endParaRPr>
                    </a:p>
                  </a:txBody>
                  <a:tcPr marL="63305" marR="63305" marT="31652" marB="31652">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2">
                  <a:txBody>
                    <a:bodyPr/>
                    <a:lstStyle/>
                    <a:p>
                      <a:r>
                        <a:rPr kumimoji="1" lang="ja-JP" altLang="en-US" sz="600" dirty="0">
                          <a:latin typeface="+mn-ea"/>
                          <a:ea typeface="+mn-ea"/>
                        </a:rPr>
                        <a:t>個別相談会開催！</a:t>
                      </a:r>
                      <a:endParaRPr kumimoji="1" lang="en-US" altLang="ja-JP" sz="600" dirty="0">
                        <a:latin typeface="+mn-ea"/>
                        <a:ea typeface="+mn-ea"/>
                      </a:endParaRPr>
                    </a:p>
                    <a:p>
                      <a:r>
                        <a:rPr kumimoji="1" lang="en-US" altLang="ja-JP" sz="600" dirty="0">
                          <a:latin typeface="+mn-ea"/>
                          <a:ea typeface="+mn-ea"/>
                        </a:rPr>
                        <a:t>※</a:t>
                      </a:r>
                      <a:r>
                        <a:rPr kumimoji="1" lang="ja-JP" altLang="en-US" sz="600" dirty="0">
                          <a:latin typeface="+mn-ea"/>
                          <a:ea typeface="+mn-ea"/>
                        </a:rPr>
                        <a:t>なお、本時間帯以外に分科会裏でも随時ご相談をお受けしております。</a:t>
                      </a:r>
                    </a:p>
                  </a:txBody>
                  <a:tcPr marL="63305" marR="63305" marT="31652" marB="31652">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kumimoji="1" lang="ja-JP" altLang="en-US" sz="600" dirty="0">
                        <a:latin typeface="+mn-ea"/>
                        <a:ea typeface="+mn-ea"/>
                      </a:endParaRPr>
                    </a:p>
                  </a:txBody>
                  <a:tcPr marL="63305" marR="63305" marT="31652" marB="31652">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35695049"/>
                  </a:ext>
                </a:extLst>
              </a:tr>
              <a:tr h="617260">
                <a:tc rowSpan="2">
                  <a:txBody>
                    <a:bodyPr/>
                    <a:lstStyle/>
                    <a:p>
                      <a:r>
                        <a:rPr kumimoji="1" lang="en-US" altLang="ja-JP" sz="700" dirty="0">
                          <a:latin typeface="+mn-ea"/>
                          <a:ea typeface="+mn-ea"/>
                        </a:rPr>
                        <a:t>15</a:t>
                      </a:r>
                      <a:r>
                        <a:rPr kumimoji="1" lang="ja-JP" altLang="en-US" sz="700" dirty="0">
                          <a:latin typeface="+mn-ea"/>
                          <a:ea typeface="+mn-ea"/>
                        </a:rPr>
                        <a:t>：</a:t>
                      </a:r>
                      <a:r>
                        <a:rPr kumimoji="1" lang="en-US" altLang="ja-JP" sz="700" dirty="0">
                          <a:latin typeface="+mn-ea"/>
                          <a:ea typeface="+mn-ea"/>
                        </a:rPr>
                        <a:t>30</a:t>
                      </a:r>
                      <a:r>
                        <a:rPr kumimoji="1" lang="ja-JP" altLang="en-US" sz="700" dirty="0">
                          <a:latin typeface="+mn-ea"/>
                          <a:ea typeface="+mn-ea"/>
                        </a:rPr>
                        <a:t>～</a:t>
                      </a:r>
                      <a:endParaRPr kumimoji="1" lang="en-US" altLang="ja-JP" sz="700" dirty="0">
                        <a:latin typeface="+mn-ea"/>
                        <a:ea typeface="+mn-ea"/>
                      </a:endParaRPr>
                    </a:p>
                    <a:p>
                      <a:r>
                        <a:rPr kumimoji="1" lang="en-US" altLang="ja-JP" sz="700" dirty="0">
                          <a:latin typeface="+mn-ea"/>
                          <a:ea typeface="+mn-ea"/>
                        </a:rPr>
                        <a:t>16</a:t>
                      </a:r>
                      <a:r>
                        <a:rPr kumimoji="1" lang="ja-JP" altLang="en-US" sz="700" dirty="0">
                          <a:latin typeface="+mn-ea"/>
                          <a:ea typeface="+mn-ea"/>
                        </a:rPr>
                        <a:t>：</a:t>
                      </a:r>
                      <a:r>
                        <a:rPr kumimoji="1" lang="en-US" altLang="ja-JP" sz="700" dirty="0">
                          <a:latin typeface="+mn-ea"/>
                          <a:ea typeface="+mn-ea"/>
                        </a:rPr>
                        <a:t>30</a:t>
                      </a:r>
                      <a:endParaRPr kumimoji="1" lang="ja-JP" altLang="en-US" sz="700" dirty="0">
                        <a:latin typeface="+mn-ea"/>
                        <a:ea typeface="+mn-ea"/>
                      </a:endParaRPr>
                    </a:p>
                  </a:txBody>
                  <a:tcPr marL="63305" marR="63305" marT="31652" marB="31652"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kumimoji="1" lang="ja-JP" altLang="en-US" sz="600" dirty="0">
                          <a:latin typeface="+mn-ea"/>
                          <a:ea typeface="+mn-ea"/>
                        </a:rPr>
                        <a:t>　　　分科会：チャレコミ</a:t>
                      </a:r>
                    </a:p>
                    <a:p>
                      <a:r>
                        <a:rPr kumimoji="1" lang="ja-JP" altLang="en-US" sz="600" dirty="0">
                          <a:latin typeface="+mn-ea"/>
                          <a:ea typeface="+mn-ea"/>
                        </a:rPr>
                        <a:t>都市部人材や自治体との連携に向けて鍵となる地域の中間支援機能（地域コーディネート機関）とは？</a:t>
                      </a:r>
                      <a:endParaRPr kumimoji="1" lang="en-US" altLang="ja-JP" sz="600" dirty="0">
                        <a:latin typeface="+mn-ea"/>
                        <a:ea typeface="+mn-ea"/>
                      </a:endParaRPr>
                    </a:p>
                    <a:p>
                      <a:r>
                        <a:rPr kumimoji="1" lang="ja-JP" altLang="en-US" sz="600" dirty="0">
                          <a:latin typeface="+mn-ea"/>
                          <a:ea typeface="+mn-ea"/>
                        </a:rPr>
                        <a:t>～中間支援の機能・役割と類型を全国の事例から共有～</a:t>
                      </a:r>
                      <a:endParaRPr kumimoji="1" lang="en-US" altLang="ja-JP" sz="600" dirty="0">
                        <a:latin typeface="+mn-ea"/>
                        <a:ea typeface="+mn-ea"/>
                      </a:endParaRPr>
                    </a:p>
                  </a:txBody>
                  <a:tcPr marL="63305" marR="63305" marT="31652" marB="31652">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600" dirty="0">
                          <a:latin typeface="+mn-ea"/>
                          <a:ea typeface="+mn-ea"/>
                        </a:rPr>
                        <a:t>　　　分科会：日南市</a:t>
                      </a:r>
                      <a:endParaRPr kumimoji="1" lang="en-US" altLang="ja-JP" sz="600" dirty="0">
                        <a:latin typeface="+mn-ea"/>
                        <a:ea typeface="+mn-ea"/>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600" dirty="0">
                          <a:latin typeface="+mn-ea"/>
                          <a:ea typeface="+mn-ea"/>
                        </a:rPr>
                        <a:t>日南市が御社の社員にできることをひたすら提案し続ける会</a:t>
                      </a:r>
                    </a:p>
                  </a:txBody>
                  <a:tcPr marL="63305" marR="63305" marT="31652" marB="31652">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endParaRPr kumimoji="1" lang="en-US" altLang="ja-JP" sz="600" dirty="0">
                        <a:latin typeface="+mn-ea"/>
                        <a:ea typeface="+mn-ea"/>
                      </a:endParaRPr>
                    </a:p>
                    <a:p>
                      <a:r>
                        <a:rPr kumimoji="1" lang="en-US" altLang="ja-JP" sz="600" dirty="0">
                          <a:latin typeface="+mn-ea"/>
                          <a:ea typeface="+mn-ea"/>
                        </a:rPr>
                        <a:t>15</a:t>
                      </a:r>
                      <a:r>
                        <a:rPr kumimoji="1" lang="ja-JP" altLang="en-US" sz="600" dirty="0">
                          <a:latin typeface="+mn-ea"/>
                          <a:ea typeface="+mn-ea"/>
                        </a:rPr>
                        <a:t>：</a:t>
                      </a:r>
                      <a:r>
                        <a:rPr kumimoji="1" lang="en-US" altLang="ja-JP" sz="600" dirty="0">
                          <a:latin typeface="+mn-ea"/>
                          <a:ea typeface="+mn-ea"/>
                        </a:rPr>
                        <a:t>00</a:t>
                      </a:r>
                    </a:p>
                    <a:p>
                      <a:r>
                        <a:rPr kumimoji="1" lang="ja-JP" altLang="en-US" sz="600" dirty="0">
                          <a:latin typeface="+mn-ea"/>
                          <a:ea typeface="+mn-ea"/>
                        </a:rPr>
                        <a:t>～</a:t>
                      </a:r>
                      <a:endParaRPr kumimoji="1" lang="en-US" altLang="ja-JP" sz="600" dirty="0">
                        <a:latin typeface="+mn-ea"/>
                        <a:ea typeface="+mn-ea"/>
                      </a:endParaRPr>
                    </a:p>
                    <a:p>
                      <a:r>
                        <a:rPr kumimoji="1" lang="en-US" altLang="ja-JP" sz="600" dirty="0">
                          <a:latin typeface="+mn-ea"/>
                          <a:ea typeface="+mn-ea"/>
                        </a:rPr>
                        <a:t>16</a:t>
                      </a:r>
                      <a:r>
                        <a:rPr kumimoji="1" lang="ja-JP" altLang="en-US" sz="600" dirty="0">
                          <a:latin typeface="+mn-ea"/>
                          <a:ea typeface="+mn-ea"/>
                        </a:rPr>
                        <a:t>：</a:t>
                      </a:r>
                      <a:r>
                        <a:rPr kumimoji="1" lang="en-US" altLang="ja-JP" sz="600" dirty="0">
                          <a:latin typeface="+mn-ea"/>
                          <a:ea typeface="+mn-ea"/>
                        </a:rPr>
                        <a:t>00</a:t>
                      </a:r>
                    </a:p>
                    <a:p>
                      <a:endParaRPr kumimoji="1" lang="en-US" altLang="ja-JP" sz="600" dirty="0">
                        <a:latin typeface="+mn-ea"/>
                        <a:ea typeface="+mn-ea"/>
                      </a:endParaRPr>
                    </a:p>
                    <a:p>
                      <a:r>
                        <a:rPr kumimoji="1" lang="ja-JP" altLang="en-US" sz="600" dirty="0">
                          <a:latin typeface="+mn-ea"/>
                          <a:ea typeface="+mn-ea"/>
                        </a:rPr>
                        <a:t>ローカルベンチャー協議会記者会見</a:t>
                      </a:r>
                    </a:p>
                  </a:txBody>
                  <a:tcPr marL="63305" marR="63305" marT="31652" marB="31652">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kumimoji="1" lang="ja-JP" altLang="en-US" sz="600" dirty="0">
                          <a:latin typeface="+mn-ea"/>
                          <a:ea typeface="+mn-ea"/>
                        </a:rPr>
                        <a:t>　　　分科会：雲南市</a:t>
                      </a:r>
                      <a:endParaRPr kumimoji="1" lang="en-US" altLang="ja-JP" sz="600" dirty="0">
                        <a:latin typeface="+mn-ea"/>
                        <a:ea typeface="+mn-ea"/>
                      </a:endParaRPr>
                    </a:p>
                    <a:p>
                      <a:r>
                        <a:rPr kumimoji="1" lang="ja-JP" altLang="en-US" sz="600" dirty="0">
                          <a:latin typeface="+mn-ea"/>
                          <a:ea typeface="+mn-ea"/>
                        </a:rPr>
                        <a:t>越境が世界を変える？</a:t>
                      </a:r>
                    </a:p>
                    <a:p>
                      <a:r>
                        <a:rPr kumimoji="1" lang="ja-JP" altLang="en-US" sz="600" dirty="0">
                          <a:latin typeface="+mn-ea"/>
                          <a:ea typeface="+mn-ea"/>
                        </a:rPr>
                        <a:t>ー地域おこし企業人と考える、これからの時代の企業、行政、官民連携の在り方</a:t>
                      </a:r>
                    </a:p>
                  </a:txBody>
                  <a:tcPr marL="63305" marR="63305" marT="31652" marB="31652">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endParaRPr kumimoji="1" lang="en-US" altLang="ja-JP" sz="600" dirty="0">
                        <a:latin typeface="+mn-ea"/>
                        <a:ea typeface="+mn-ea"/>
                      </a:endParaRPr>
                    </a:p>
                    <a:p>
                      <a:endParaRPr kumimoji="1" lang="en-US" altLang="ja-JP" sz="600" dirty="0">
                        <a:latin typeface="+mn-ea"/>
                        <a:ea typeface="+mn-ea"/>
                      </a:endParaRPr>
                    </a:p>
                    <a:p>
                      <a:r>
                        <a:rPr kumimoji="1" lang="en-US" altLang="ja-JP" sz="600" dirty="0">
                          <a:latin typeface="+mn-ea"/>
                          <a:ea typeface="+mn-ea"/>
                        </a:rPr>
                        <a:t>13</a:t>
                      </a:r>
                      <a:r>
                        <a:rPr kumimoji="1" lang="ja-JP" altLang="en-US" sz="600" dirty="0">
                          <a:latin typeface="+mn-ea"/>
                          <a:ea typeface="+mn-ea"/>
                        </a:rPr>
                        <a:t>：</a:t>
                      </a:r>
                      <a:r>
                        <a:rPr kumimoji="1" lang="en-US" altLang="ja-JP" sz="600" dirty="0">
                          <a:latin typeface="+mn-ea"/>
                          <a:ea typeface="+mn-ea"/>
                        </a:rPr>
                        <a:t>00</a:t>
                      </a:r>
                    </a:p>
                    <a:p>
                      <a:r>
                        <a:rPr kumimoji="1" lang="ja-JP" altLang="en-US" sz="600" dirty="0">
                          <a:latin typeface="+mn-ea"/>
                          <a:ea typeface="+mn-ea"/>
                        </a:rPr>
                        <a:t>～</a:t>
                      </a:r>
                      <a:endParaRPr kumimoji="1" lang="en-US" altLang="ja-JP" sz="600" dirty="0">
                        <a:latin typeface="+mn-ea"/>
                        <a:ea typeface="+mn-ea"/>
                      </a:endParaRPr>
                    </a:p>
                    <a:p>
                      <a:r>
                        <a:rPr kumimoji="1" lang="en-US" altLang="ja-JP" sz="600" dirty="0">
                          <a:latin typeface="+mn-ea"/>
                          <a:ea typeface="+mn-ea"/>
                        </a:rPr>
                        <a:t>16</a:t>
                      </a:r>
                      <a:r>
                        <a:rPr kumimoji="1" lang="ja-JP" altLang="en-US" sz="600" dirty="0">
                          <a:latin typeface="+mn-ea"/>
                          <a:ea typeface="+mn-ea"/>
                        </a:rPr>
                        <a:t>：</a:t>
                      </a:r>
                      <a:r>
                        <a:rPr kumimoji="1" lang="en-US" altLang="ja-JP" sz="600" dirty="0">
                          <a:latin typeface="+mn-ea"/>
                          <a:ea typeface="+mn-ea"/>
                        </a:rPr>
                        <a:t>00</a:t>
                      </a:r>
                      <a:r>
                        <a:rPr kumimoji="1" lang="ja-JP" altLang="en-US" sz="600" dirty="0">
                          <a:latin typeface="+mn-ea"/>
                          <a:ea typeface="+mn-ea"/>
                        </a:rPr>
                        <a:t>（予定）</a:t>
                      </a:r>
                      <a:endParaRPr kumimoji="1" lang="en-US" altLang="ja-JP" sz="600" dirty="0">
                        <a:latin typeface="+mn-ea"/>
                        <a:ea typeface="+mn-ea"/>
                      </a:endParaRPr>
                    </a:p>
                    <a:p>
                      <a:r>
                        <a:rPr kumimoji="1" lang="ja-JP" altLang="en-US" sz="600" dirty="0">
                          <a:latin typeface="+mn-ea"/>
                          <a:ea typeface="+mn-ea"/>
                        </a:rPr>
                        <a:t>ピッチ＆ブレスト会議</a:t>
                      </a:r>
                    </a:p>
                  </a:txBody>
                  <a:tcPr marL="63305" marR="63305" marT="31652" marB="31652">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497131613"/>
                  </a:ext>
                </a:extLst>
              </a:tr>
              <a:tr h="340557">
                <a:tc vMerge="1">
                  <a:txBody>
                    <a:bodyPr/>
                    <a:lstStyle/>
                    <a:p>
                      <a:endParaRPr kumimoji="1" lang="ja-JP" altLang="en-US" sz="1050" dirty="0"/>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kumimoji="1" lang="ja-JP" altLang="en-US" sz="600" dirty="0">
                          <a:latin typeface="+mn-ea"/>
                          <a:ea typeface="+mn-ea"/>
                        </a:rPr>
                        <a:t>　　　分科会：七尾市</a:t>
                      </a:r>
                      <a:r>
                        <a:rPr kumimoji="1" lang="en-US" altLang="ja-JP" sz="600" dirty="0">
                          <a:latin typeface="+mn-ea"/>
                          <a:ea typeface="+mn-ea"/>
                        </a:rPr>
                        <a:t>×</a:t>
                      </a:r>
                      <a:r>
                        <a:rPr kumimoji="1" lang="ja-JP" altLang="en-US" sz="600" dirty="0">
                          <a:latin typeface="+mn-ea"/>
                          <a:ea typeface="+mn-ea"/>
                        </a:rPr>
                        <a:t>釜石市</a:t>
                      </a:r>
                    </a:p>
                    <a:p>
                      <a:r>
                        <a:rPr kumimoji="1" lang="ja-JP" altLang="en-US" sz="600" dirty="0">
                          <a:latin typeface="+mn-ea"/>
                          <a:ea typeface="+mn-ea"/>
                        </a:rPr>
                        <a:t>ワーケーションで拓く生き残り戦略</a:t>
                      </a:r>
                      <a:endParaRPr kumimoji="1" lang="en-US" altLang="ja-JP" sz="600" dirty="0">
                        <a:latin typeface="+mn-ea"/>
                        <a:ea typeface="+mn-ea"/>
                      </a:endParaRPr>
                    </a:p>
                    <a:p>
                      <a:r>
                        <a:rPr kumimoji="1" lang="ja-JP" altLang="en-US" sz="600" dirty="0">
                          <a:latin typeface="+mn-ea"/>
                          <a:ea typeface="+mn-ea"/>
                        </a:rPr>
                        <a:t>～越境学習～</a:t>
                      </a:r>
                    </a:p>
                  </a:txBody>
                  <a:tcPr marL="63305" marR="63305" marT="31652" marB="31652">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kumimoji="1" lang="ja-JP" altLang="en-US" sz="600" dirty="0">
                          <a:latin typeface="+mn-ea"/>
                          <a:ea typeface="+mn-ea"/>
                        </a:rPr>
                        <a:t>　　　分科会：上勝町</a:t>
                      </a:r>
                      <a:endParaRPr kumimoji="1" lang="en-US" altLang="ja-JP" sz="600" dirty="0">
                        <a:latin typeface="+mn-ea"/>
                        <a:ea typeface="+mn-ea"/>
                      </a:endParaRPr>
                    </a:p>
                    <a:p>
                      <a:r>
                        <a:rPr kumimoji="1" lang="ja-JP" altLang="en-US" sz="600" dirty="0">
                          <a:latin typeface="+mn-ea"/>
                          <a:ea typeface="+mn-ea"/>
                        </a:rPr>
                        <a:t>地域で実践するサーキュラーエコノミー！世界と上勝から資源循環の最先端をお届け</a:t>
                      </a:r>
                    </a:p>
                  </a:txBody>
                  <a:tcPr marL="63305" marR="63305" marT="31652" marB="31652">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kumimoji="1" lang="ja-JP" altLang="en-US" sz="900" dirty="0"/>
                    </a:p>
                  </a:txBody>
                  <a:tcPr marL="91441" marR="91441">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kumimoji="1" lang="ja-JP" altLang="en-US" sz="600" dirty="0">
                          <a:latin typeface="+mn-ea"/>
                          <a:ea typeface="+mn-ea"/>
                        </a:rPr>
                        <a:t>　　　分科会：七尾市</a:t>
                      </a:r>
                      <a:endParaRPr kumimoji="1" lang="en-US" altLang="ja-JP" sz="600" dirty="0">
                        <a:latin typeface="+mn-ea"/>
                        <a:ea typeface="+mn-ea"/>
                      </a:endParaRPr>
                    </a:p>
                    <a:p>
                      <a:r>
                        <a:rPr kumimoji="1" lang="ja-JP" altLang="en-US" sz="600" dirty="0">
                          <a:latin typeface="+mn-ea"/>
                          <a:ea typeface="+mn-ea"/>
                        </a:rPr>
                        <a:t>大廃業時代における雇われない生き方「事業承継</a:t>
                      </a:r>
                      <a:r>
                        <a:rPr kumimoji="1" lang="en-US" altLang="ja-JP" sz="600" dirty="0">
                          <a:latin typeface="+mn-ea"/>
                          <a:ea typeface="+mn-ea"/>
                        </a:rPr>
                        <a:t>3.0</a:t>
                      </a:r>
                      <a:r>
                        <a:rPr kumimoji="1" lang="ja-JP" altLang="en-US" sz="600" dirty="0">
                          <a:latin typeface="+mn-ea"/>
                          <a:ea typeface="+mn-ea"/>
                        </a:rPr>
                        <a:t>＝</a:t>
                      </a:r>
                      <a:r>
                        <a:rPr kumimoji="1" lang="en-US" altLang="ja-JP" sz="600" dirty="0">
                          <a:latin typeface="+mn-ea"/>
                          <a:ea typeface="+mn-ea"/>
                        </a:rPr>
                        <a:t>Re</a:t>
                      </a:r>
                      <a:r>
                        <a:rPr kumimoji="1" lang="ja-JP" altLang="en-US" sz="600" dirty="0">
                          <a:latin typeface="+mn-ea"/>
                          <a:ea typeface="+mn-ea"/>
                        </a:rPr>
                        <a:t>ベンチャー」</a:t>
                      </a:r>
                    </a:p>
                  </a:txBody>
                  <a:tcPr marL="63305" marR="63305" marT="31652" marB="31652">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kumimoji="1" lang="ja-JP" altLang="en-US" sz="900" dirty="0"/>
                    </a:p>
                  </a:txBody>
                  <a:tcPr marL="91441" marR="91441">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469125640"/>
                  </a:ext>
                </a:extLst>
              </a:tr>
              <a:tr h="322766">
                <a:tc rowSpan="2">
                  <a:txBody>
                    <a:bodyPr/>
                    <a:lstStyle/>
                    <a:p>
                      <a:r>
                        <a:rPr kumimoji="1" lang="en-US" altLang="ja-JP" sz="700" dirty="0">
                          <a:latin typeface="+mn-ea"/>
                          <a:ea typeface="+mn-ea"/>
                        </a:rPr>
                        <a:t>16</a:t>
                      </a:r>
                      <a:r>
                        <a:rPr kumimoji="1" lang="ja-JP" altLang="en-US" sz="700" dirty="0">
                          <a:latin typeface="+mn-ea"/>
                          <a:ea typeface="+mn-ea"/>
                        </a:rPr>
                        <a:t>：</a:t>
                      </a:r>
                      <a:r>
                        <a:rPr kumimoji="1" lang="en-US" altLang="ja-JP" sz="700" dirty="0">
                          <a:latin typeface="+mn-ea"/>
                          <a:ea typeface="+mn-ea"/>
                        </a:rPr>
                        <a:t>45</a:t>
                      </a:r>
                      <a:r>
                        <a:rPr kumimoji="1" lang="ja-JP" altLang="en-US" sz="700" dirty="0">
                          <a:latin typeface="+mn-ea"/>
                          <a:ea typeface="+mn-ea"/>
                        </a:rPr>
                        <a:t>～</a:t>
                      </a:r>
                      <a:endParaRPr kumimoji="1" lang="en-US" altLang="ja-JP" sz="700" dirty="0">
                        <a:latin typeface="+mn-ea"/>
                        <a:ea typeface="+mn-ea"/>
                      </a:endParaRPr>
                    </a:p>
                    <a:p>
                      <a:r>
                        <a:rPr kumimoji="1" lang="en-US" altLang="ja-JP" sz="700" dirty="0">
                          <a:latin typeface="+mn-ea"/>
                          <a:ea typeface="+mn-ea"/>
                        </a:rPr>
                        <a:t>17</a:t>
                      </a:r>
                      <a:r>
                        <a:rPr kumimoji="1" lang="ja-JP" altLang="en-US" sz="700" dirty="0">
                          <a:latin typeface="+mn-ea"/>
                          <a:ea typeface="+mn-ea"/>
                        </a:rPr>
                        <a:t>：</a:t>
                      </a:r>
                      <a:r>
                        <a:rPr kumimoji="1" lang="en-US" altLang="ja-JP" sz="700" dirty="0">
                          <a:latin typeface="+mn-ea"/>
                          <a:ea typeface="+mn-ea"/>
                        </a:rPr>
                        <a:t>45</a:t>
                      </a:r>
                      <a:endParaRPr kumimoji="1" lang="ja-JP" altLang="en-US" sz="700" dirty="0">
                        <a:latin typeface="+mn-ea"/>
                        <a:ea typeface="+mn-ea"/>
                      </a:endParaRPr>
                    </a:p>
                  </a:txBody>
                  <a:tcPr marL="63305" marR="63305" marT="31652" marB="31652"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kumimoji="1" lang="ja-JP" altLang="en-US" sz="600" dirty="0">
                          <a:latin typeface="+mn-ea"/>
                          <a:ea typeface="+mn-ea"/>
                        </a:rPr>
                        <a:t>　　　分科会：ローカルベンチャーラボ</a:t>
                      </a:r>
                      <a:endParaRPr kumimoji="1" lang="en-US" altLang="ja-JP" sz="600" dirty="0">
                        <a:latin typeface="+mn-ea"/>
                        <a:ea typeface="+mn-ea"/>
                      </a:endParaRPr>
                    </a:p>
                    <a:p>
                      <a:r>
                        <a:rPr kumimoji="1" lang="ja-JP" altLang="en-US" sz="600" dirty="0">
                          <a:latin typeface="+mn-ea"/>
                          <a:ea typeface="+mn-ea"/>
                        </a:rPr>
                        <a:t>地域の価値を高めるエリアブランディング～ローカルベンチャーラボ　コロナ時代のバーチャルフィールドワークの実践から～</a:t>
                      </a:r>
                    </a:p>
                  </a:txBody>
                  <a:tcPr marL="63305" marR="63305" marT="31652" marB="31652">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kumimoji="1" lang="ja-JP" altLang="en-US" sz="600" dirty="0">
                          <a:latin typeface="+mn-ea"/>
                          <a:ea typeface="+mn-ea"/>
                        </a:rPr>
                        <a:t>　　　分科会：環境省</a:t>
                      </a:r>
                      <a:endParaRPr kumimoji="1" lang="en-US" altLang="ja-JP" sz="600" dirty="0">
                        <a:latin typeface="+mn-ea"/>
                        <a:ea typeface="+mn-ea"/>
                      </a:endParaRPr>
                    </a:p>
                    <a:p>
                      <a:r>
                        <a:rPr kumimoji="1" lang="en-US" altLang="ja-JP" sz="600" dirty="0">
                          <a:latin typeface="+mn-ea"/>
                          <a:ea typeface="+mn-ea"/>
                        </a:rPr>
                        <a:t>with</a:t>
                      </a:r>
                      <a:r>
                        <a:rPr kumimoji="1" lang="ja-JP" altLang="en-US" sz="600" dirty="0">
                          <a:latin typeface="+mn-ea"/>
                          <a:ea typeface="+mn-ea"/>
                        </a:rPr>
                        <a:t>コロナ時代の新たなライフスタイル～ワーケーションを考える～ </a:t>
                      </a:r>
                    </a:p>
                  </a:txBody>
                  <a:tcPr marL="63305" marR="63305" marT="31652" marB="31652">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4">
                  <a:txBody>
                    <a:bodyPr/>
                    <a:lstStyle/>
                    <a:p>
                      <a:endParaRPr kumimoji="1" lang="en-US" altLang="ja-JP" sz="600" dirty="0">
                        <a:latin typeface="+mn-ea"/>
                        <a:ea typeface="+mn-ea"/>
                      </a:endParaRPr>
                    </a:p>
                  </a:txBody>
                  <a:tcPr marL="63305" marR="63305" marT="31652" marB="31652">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r>
                        <a:rPr kumimoji="1" lang="ja-JP" altLang="en-US" sz="600" dirty="0">
                          <a:latin typeface="+mn-ea"/>
                          <a:ea typeface="+mn-ea"/>
                        </a:rPr>
                        <a:t>　　　分科会：南小国町</a:t>
                      </a:r>
                      <a:r>
                        <a:rPr kumimoji="1" lang="en-US" altLang="ja-JP" sz="600" dirty="0">
                          <a:latin typeface="+mn-ea"/>
                          <a:ea typeface="+mn-ea"/>
                        </a:rPr>
                        <a:t>×</a:t>
                      </a:r>
                      <a:r>
                        <a:rPr kumimoji="1" lang="ja-JP" altLang="en-US" sz="600" dirty="0">
                          <a:latin typeface="+mn-ea"/>
                          <a:ea typeface="+mn-ea"/>
                        </a:rPr>
                        <a:t>西粟倉村</a:t>
                      </a:r>
                      <a:endParaRPr kumimoji="1" lang="en-US" altLang="ja-JP" sz="600" dirty="0">
                        <a:latin typeface="+mn-ea"/>
                        <a:ea typeface="+mn-ea"/>
                      </a:endParaRPr>
                    </a:p>
                    <a:p>
                      <a:r>
                        <a:rPr kumimoji="1" lang="ja-JP" altLang="en-US" sz="600" dirty="0">
                          <a:latin typeface="+mn-ea"/>
                          <a:ea typeface="+mn-ea"/>
                        </a:rPr>
                        <a:t>インパクトを出すための、企業連携。人口規模から見えてきた成果を見据えたマッチングの秘訣とは</a:t>
                      </a:r>
                    </a:p>
                  </a:txBody>
                  <a:tcPr marL="63305" marR="63305" marT="31652" marB="31652">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3">
                  <a:txBody>
                    <a:bodyPr/>
                    <a:lstStyle/>
                    <a:p>
                      <a:r>
                        <a:rPr kumimoji="1" lang="en-US" altLang="ja-JP" sz="600" dirty="0">
                          <a:latin typeface="+mn-ea"/>
                          <a:ea typeface="+mn-ea"/>
                        </a:rPr>
                        <a:t>16</a:t>
                      </a:r>
                      <a:r>
                        <a:rPr kumimoji="1" lang="ja-JP" altLang="en-US" sz="600" dirty="0">
                          <a:latin typeface="+mn-ea"/>
                          <a:ea typeface="+mn-ea"/>
                        </a:rPr>
                        <a:t>：</a:t>
                      </a:r>
                      <a:r>
                        <a:rPr kumimoji="1" lang="en-US" altLang="ja-JP" sz="600" dirty="0">
                          <a:latin typeface="+mn-ea"/>
                          <a:ea typeface="+mn-ea"/>
                        </a:rPr>
                        <a:t>00</a:t>
                      </a:r>
                    </a:p>
                    <a:p>
                      <a:r>
                        <a:rPr kumimoji="1" lang="ja-JP" altLang="en-US" sz="600" dirty="0">
                          <a:latin typeface="+mn-ea"/>
                          <a:ea typeface="+mn-ea"/>
                        </a:rPr>
                        <a:t>～</a:t>
                      </a:r>
                      <a:endParaRPr kumimoji="1" lang="en-US" altLang="ja-JP" sz="600" dirty="0">
                        <a:latin typeface="+mn-ea"/>
                        <a:ea typeface="+mn-ea"/>
                      </a:endParaRPr>
                    </a:p>
                    <a:p>
                      <a:r>
                        <a:rPr kumimoji="1" lang="en-US" altLang="ja-JP" sz="600" dirty="0">
                          <a:latin typeface="+mn-ea"/>
                          <a:ea typeface="+mn-ea"/>
                        </a:rPr>
                        <a:t>18</a:t>
                      </a:r>
                      <a:r>
                        <a:rPr kumimoji="1" lang="ja-JP" altLang="en-US" sz="600" dirty="0">
                          <a:latin typeface="+mn-ea"/>
                          <a:ea typeface="+mn-ea"/>
                        </a:rPr>
                        <a:t>：</a:t>
                      </a:r>
                      <a:r>
                        <a:rPr kumimoji="1" lang="en-US" altLang="ja-JP" sz="600" dirty="0">
                          <a:latin typeface="+mn-ea"/>
                          <a:ea typeface="+mn-ea"/>
                        </a:rPr>
                        <a:t>00</a:t>
                      </a:r>
                      <a:r>
                        <a:rPr kumimoji="1" lang="ja-JP" altLang="en-US" sz="600" dirty="0">
                          <a:latin typeface="+mn-ea"/>
                          <a:ea typeface="+mn-ea"/>
                        </a:rPr>
                        <a:t>（予定）</a:t>
                      </a:r>
                      <a:endParaRPr kumimoji="1" lang="en-US" altLang="ja-JP" sz="600" dirty="0">
                        <a:latin typeface="+mn-ea"/>
                        <a:ea typeface="+mn-ea"/>
                      </a:endParaRPr>
                    </a:p>
                    <a:p>
                      <a:r>
                        <a:rPr kumimoji="1" lang="ja-JP" altLang="en-US" sz="600" dirty="0">
                          <a:latin typeface="+mn-ea"/>
                          <a:ea typeface="+mn-ea"/>
                        </a:rPr>
                        <a:t>オンライン懇親会</a:t>
                      </a:r>
                    </a:p>
                  </a:txBody>
                  <a:tcPr marL="63305" marR="63305" marT="31652" marB="31652">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65434116"/>
                  </a:ext>
                </a:extLst>
              </a:tr>
              <a:tr h="634212">
                <a:tc vMerge="1">
                  <a:txBody>
                    <a:bodyPr/>
                    <a:lstStyle/>
                    <a:p>
                      <a:endParaRPr kumimoji="1" lang="ja-JP" altLang="en-US"/>
                    </a:p>
                  </a:txBody>
                  <a:tcPr/>
                </a:tc>
                <a:tc>
                  <a:txBody>
                    <a:bodyPr/>
                    <a:lstStyle/>
                    <a:p>
                      <a:r>
                        <a:rPr kumimoji="1" lang="ja-JP" altLang="en-US" sz="600" dirty="0">
                          <a:latin typeface="+mn-ea"/>
                          <a:ea typeface="+mn-ea"/>
                        </a:rPr>
                        <a:t>　　　分科会：おうち時間</a:t>
                      </a:r>
                    </a:p>
                    <a:p>
                      <a:r>
                        <a:rPr kumimoji="1" lang="ja-JP" altLang="en-US" sz="600" dirty="0">
                          <a:latin typeface="+mn-ea"/>
                          <a:ea typeface="+mn-ea"/>
                        </a:rPr>
                        <a:t>商品から始まる関係人口づくり／「ザ・有名な観光地」じゃなくてもファンは作れる！</a:t>
                      </a:r>
                    </a:p>
                  </a:txBody>
                  <a:tcPr marL="63305" marR="63305" marT="31652" marB="31652">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kumimoji="1" lang="ja-JP" altLang="en-US" sz="600" dirty="0">
                          <a:latin typeface="+mn-ea"/>
                          <a:ea typeface="+mn-ea"/>
                        </a:rPr>
                        <a:t>　　　分科会：ローカルベンチャーラボ</a:t>
                      </a:r>
                      <a:endParaRPr kumimoji="1" lang="en-US" altLang="ja-JP" sz="600" dirty="0">
                        <a:latin typeface="+mn-ea"/>
                        <a:ea typeface="+mn-ea"/>
                      </a:endParaRPr>
                    </a:p>
                    <a:p>
                      <a:r>
                        <a:rPr kumimoji="1" lang="ja-JP" altLang="en-US" sz="600" dirty="0">
                          <a:latin typeface="+mn-ea"/>
                          <a:ea typeface="+mn-ea"/>
                        </a:rPr>
                        <a:t>ローカルベンチャー最前線</a:t>
                      </a:r>
                      <a:endParaRPr kumimoji="1" lang="en-US" altLang="ja-JP" sz="600" dirty="0">
                        <a:latin typeface="+mn-ea"/>
                        <a:ea typeface="+mn-ea"/>
                      </a:endParaRPr>
                    </a:p>
                    <a:p>
                      <a:r>
                        <a:rPr kumimoji="1" lang="ja-JP" altLang="en-US" sz="600" dirty="0">
                          <a:latin typeface="+mn-ea"/>
                          <a:ea typeface="+mn-ea"/>
                        </a:rPr>
                        <a:t>～地域で起業家を生み、育む仕組みとは？ローカルベンチャーラボから読み解く～</a:t>
                      </a:r>
                    </a:p>
                  </a:txBody>
                  <a:tcPr marL="63305" marR="63305" marT="31652" marB="31652">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kumimoji="1" lang="ja-JP" altLang="en-US"/>
                    </a:p>
                  </a:txBody>
                  <a:tcPr>
                    <a:lnL w="12700" cap="flat" cmpd="sng" algn="ctr">
                      <a:solidFill>
                        <a:schemeClr val="bg1">
                          <a:lumMod val="65000"/>
                        </a:schemeClr>
                      </a:solidFill>
                      <a:prstDash val="solid"/>
                      <a:round/>
                      <a:headEnd type="none" w="med" len="med"/>
                      <a:tailEnd type="none" w="med" len="med"/>
                    </a:lnL>
                  </a:tcPr>
                </a:tc>
                <a:tc>
                  <a:txBody>
                    <a:bodyPr/>
                    <a:lstStyle/>
                    <a:p>
                      <a:r>
                        <a:rPr kumimoji="1" lang="ja-JP" altLang="en-US" sz="600" dirty="0">
                          <a:latin typeface="+mn-ea"/>
                          <a:ea typeface="+mn-ea"/>
                        </a:rPr>
                        <a:t>　　　分科会：上勝町</a:t>
                      </a:r>
                    </a:p>
                    <a:p>
                      <a:r>
                        <a:rPr kumimoji="1" lang="en-US" altLang="ja-JP" sz="600" dirty="0">
                          <a:latin typeface="+mn-ea"/>
                          <a:ea typeface="+mn-ea"/>
                        </a:rPr>
                        <a:t>SDGs</a:t>
                      </a:r>
                      <a:r>
                        <a:rPr kumimoji="1" lang="ja-JP" altLang="en-US" sz="600" dirty="0">
                          <a:latin typeface="+mn-ea"/>
                          <a:ea typeface="+mn-ea"/>
                        </a:rPr>
                        <a:t>未来都市</a:t>
                      </a:r>
                      <a:r>
                        <a:rPr kumimoji="1" lang="en-US" altLang="ja-JP" sz="600" dirty="0">
                          <a:latin typeface="+mn-ea"/>
                          <a:ea typeface="+mn-ea"/>
                        </a:rPr>
                        <a:t>『</a:t>
                      </a:r>
                      <a:r>
                        <a:rPr kumimoji="1" lang="ja-JP" altLang="en-US" sz="600" dirty="0">
                          <a:latin typeface="+mn-ea"/>
                          <a:ea typeface="+mn-ea"/>
                        </a:rPr>
                        <a:t>上勝町</a:t>
                      </a:r>
                      <a:r>
                        <a:rPr kumimoji="1" lang="en-US" altLang="ja-JP" sz="600" dirty="0">
                          <a:latin typeface="+mn-ea"/>
                          <a:ea typeface="+mn-ea"/>
                        </a:rPr>
                        <a:t>』</a:t>
                      </a:r>
                      <a:r>
                        <a:rPr kumimoji="1" lang="ja-JP" altLang="en-US" sz="600" dirty="0">
                          <a:latin typeface="+mn-ea"/>
                          <a:ea typeface="+mn-ea"/>
                        </a:rPr>
                        <a:t>と考える田舎の子育て・教育のあり方</a:t>
                      </a:r>
                    </a:p>
                  </a:txBody>
                  <a:tcPr marL="63305" marR="63305" marT="31652" marB="31652">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kumimoji="1" lang="ja-JP" altLang="en-US"/>
                    </a:p>
                  </a:txBody>
                  <a:tcPr>
                    <a:lnL w="12700" cap="flat" cmpd="sng" algn="ctr">
                      <a:solidFill>
                        <a:schemeClr val="bg1">
                          <a:lumMod val="65000"/>
                        </a:schemeClr>
                      </a:solidFill>
                      <a:prstDash val="solid"/>
                      <a:round/>
                      <a:headEnd type="none" w="med" len="med"/>
                      <a:tailEnd type="none" w="med" len="med"/>
                    </a:lnL>
                  </a:tcPr>
                </a:tc>
                <a:extLst>
                  <a:ext uri="{0D108BD9-81ED-4DB2-BD59-A6C34878D82A}">
                    <a16:rowId xmlns:a16="http://schemas.microsoft.com/office/drawing/2014/main" val="690502734"/>
                  </a:ext>
                </a:extLst>
              </a:tr>
              <a:tr h="525025">
                <a:tc rowSpan="2">
                  <a:txBody>
                    <a:bodyPr/>
                    <a:lstStyle/>
                    <a:p>
                      <a:r>
                        <a:rPr kumimoji="1" lang="en-US" altLang="ja-JP" sz="700" dirty="0">
                          <a:latin typeface="+mn-ea"/>
                          <a:ea typeface="+mn-ea"/>
                        </a:rPr>
                        <a:t>18</a:t>
                      </a:r>
                      <a:r>
                        <a:rPr kumimoji="1" lang="ja-JP" altLang="en-US" sz="700" dirty="0">
                          <a:latin typeface="+mn-ea"/>
                          <a:ea typeface="+mn-ea"/>
                        </a:rPr>
                        <a:t>：</a:t>
                      </a:r>
                      <a:r>
                        <a:rPr kumimoji="1" lang="en-US" altLang="ja-JP" sz="700" dirty="0">
                          <a:latin typeface="+mn-ea"/>
                          <a:ea typeface="+mn-ea"/>
                        </a:rPr>
                        <a:t>00</a:t>
                      </a:r>
                    </a:p>
                    <a:p>
                      <a:r>
                        <a:rPr kumimoji="1" lang="ja-JP" altLang="en-US" sz="700" dirty="0">
                          <a:latin typeface="+mn-ea"/>
                          <a:ea typeface="+mn-ea"/>
                        </a:rPr>
                        <a:t>～</a:t>
                      </a:r>
                      <a:endParaRPr kumimoji="1" lang="en-US" altLang="ja-JP" sz="700" dirty="0">
                        <a:latin typeface="+mn-ea"/>
                        <a:ea typeface="+mn-ea"/>
                      </a:endParaRPr>
                    </a:p>
                    <a:p>
                      <a:r>
                        <a:rPr kumimoji="1" lang="en-US" altLang="ja-JP" sz="700" dirty="0">
                          <a:latin typeface="+mn-ea"/>
                          <a:ea typeface="+mn-ea"/>
                        </a:rPr>
                        <a:t>19</a:t>
                      </a:r>
                      <a:r>
                        <a:rPr kumimoji="1" lang="ja-JP" altLang="en-US" sz="700" dirty="0">
                          <a:latin typeface="+mn-ea"/>
                          <a:ea typeface="+mn-ea"/>
                        </a:rPr>
                        <a:t>：</a:t>
                      </a:r>
                      <a:r>
                        <a:rPr kumimoji="1" lang="en-US" altLang="ja-JP" sz="700" dirty="0">
                          <a:latin typeface="+mn-ea"/>
                          <a:ea typeface="+mn-ea"/>
                        </a:rPr>
                        <a:t>00</a:t>
                      </a:r>
                      <a:endParaRPr kumimoji="1" lang="ja-JP" altLang="en-US" sz="700" dirty="0">
                        <a:latin typeface="+mn-ea"/>
                        <a:ea typeface="+mn-ea"/>
                      </a:endParaRPr>
                    </a:p>
                  </a:txBody>
                  <a:tcPr marL="63305" marR="63305" marT="31652" marB="31652"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kumimoji="1" lang="ja-JP" altLang="en-US" sz="600" dirty="0">
                          <a:latin typeface="+mn-ea"/>
                          <a:ea typeface="+mn-ea"/>
                        </a:rPr>
                        <a:t>　　　分科会：ローカルベンチャーラボ</a:t>
                      </a:r>
                      <a:endParaRPr kumimoji="1" lang="en-US" altLang="ja-JP" sz="600" dirty="0">
                        <a:latin typeface="+mn-ea"/>
                        <a:ea typeface="+mn-ea"/>
                      </a:endParaRPr>
                    </a:p>
                    <a:p>
                      <a:r>
                        <a:rPr kumimoji="1" lang="ja-JP" altLang="en-US" sz="600" dirty="0">
                          <a:latin typeface="+mn-ea"/>
                          <a:ea typeface="+mn-ea"/>
                        </a:rPr>
                        <a:t>セクターを越境する、地域課題解決のための研究開発</a:t>
                      </a:r>
                      <a:endParaRPr kumimoji="1" lang="en-US" altLang="ja-JP" sz="600" dirty="0">
                        <a:latin typeface="+mn-ea"/>
                        <a:ea typeface="+mn-ea"/>
                      </a:endParaRPr>
                    </a:p>
                    <a:p>
                      <a:r>
                        <a:rPr kumimoji="1" lang="ja-JP" altLang="en-US" sz="600" dirty="0">
                          <a:latin typeface="+mn-ea"/>
                          <a:ea typeface="+mn-ea"/>
                        </a:rPr>
                        <a:t>～ローカルベンチャーラボ研究プロジェクトから考える～</a:t>
                      </a:r>
                    </a:p>
                  </a:txBody>
                  <a:tcPr marL="63305" marR="63305" marT="31652" marB="31652">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kumimoji="1" lang="ja-JP" altLang="en-US" sz="600" dirty="0">
                          <a:latin typeface="+mn-ea"/>
                          <a:ea typeface="+mn-ea"/>
                        </a:rPr>
                        <a:t>　　　分科会：</a:t>
                      </a:r>
                      <a:r>
                        <a:rPr kumimoji="1" lang="en-US" altLang="ja-JP" sz="600" dirty="0">
                          <a:latin typeface="+mn-ea"/>
                          <a:ea typeface="+mn-ea"/>
                        </a:rPr>
                        <a:t>YOSOMON</a:t>
                      </a:r>
                    </a:p>
                    <a:p>
                      <a:r>
                        <a:rPr kumimoji="1" lang="ja-JP" altLang="en-US" sz="600" dirty="0">
                          <a:latin typeface="+mn-ea"/>
                          <a:ea typeface="+mn-ea"/>
                        </a:rPr>
                        <a:t>地域イノベーター留学オンライン</a:t>
                      </a:r>
                      <a:r>
                        <a:rPr kumimoji="1" lang="en-US" altLang="ja-JP" sz="600" dirty="0">
                          <a:latin typeface="+mn-ea"/>
                          <a:ea typeface="+mn-ea"/>
                        </a:rPr>
                        <a:t>2020</a:t>
                      </a:r>
                      <a:r>
                        <a:rPr kumimoji="1" lang="ja-JP" altLang="en-US" sz="600" dirty="0">
                          <a:latin typeface="+mn-ea"/>
                          <a:ea typeface="+mn-ea"/>
                        </a:rPr>
                        <a:t>オープニングトークセッション</a:t>
                      </a:r>
                    </a:p>
                  </a:txBody>
                  <a:tcPr marL="63305" marR="63305" marT="31652" marB="31652">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kumimoji="1" lang="ja-JP" altLang="en-US" sz="900" dirty="0"/>
                    </a:p>
                  </a:txBody>
                  <a:tcPr marL="91441" marR="91441">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kumimoji="1" lang="ja-JP" altLang="en-US" sz="600" dirty="0">
                          <a:latin typeface="+mn-ea"/>
                          <a:ea typeface="+mn-ea"/>
                        </a:rPr>
                        <a:t>　　　分科会：</a:t>
                      </a:r>
                      <a:r>
                        <a:rPr kumimoji="1" lang="en-US" altLang="ja-JP" sz="600" dirty="0">
                          <a:latin typeface="+mn-ea"/>
                          <a:ea typeface="+mn-ea"/>
                        </a:rPr>
                        <a:t>Code for japan</a:t>
                      </a:r>
                      <a:r>
                        <a:rPr kumimoji="1" lang="ja-JP" altLang="en-US" sz="600" dirty="0">
                          <a:latin typeface="+mn-ea"/>
                          <a:ea typeface="+mn-ea"/>
                        </a:rPr>
                        <a:t>、</a:t>
                      </a:r>
                      <a:r>
                        <a:rPr kumimoji="1" lang="en-US" altLang="ja-JP" sz="600" dirty="0" err="1">
                          <a:latin typeface="+mn-ea"/>
                          <a:ea typeface="+mn-ea"/>
                        </a:rPr>
                        <a:t>Yuidea</a:t>
                      </a:r>
                      <a:endParaRPr kumimoji="1" lang="en-US" altLang="ja-JP" sz="600" dirty="0">
                        <a:latin typeface="+mn-ea"/>
                        <a:ea typeface="+mn-ea"/>
                      </a:endParaRPr>
                    </a:p>
                    <a:p>
                      <a:r>
                        <a:rPr kumimoji="1" lang="en-US" altLang="ja-JP" sz="600" dirty="0">
                          <a:latin typeface="+mn-ea"/>
                          <a:ea typeface="+mn-ea"/>
                        </a:rPr>
                        <a:t>Coming soon</a:t>
                      </a:r>
                    </a:p>
                    <a:p>
                      <a:r>
                        <a:rPr kumimoji="1" lang="ja-JP" altLang="en-US" sz="600" dirty="0">
                          <a:latin typeface="+mn-ea"/>
                          <a:ea typeface="+mn-ea"/>
                        </a:rPr>
                        <a:t>シビックテックとまちづくり</a:t>
                      </a:r>
                      <a:r>
                        <a:rPr kumimoji="1" lang="en-US" altLang="ja-JP" sz="600" dirty="0">
                          <a:latin typeface="+mn-ea"/>
                          <a:ea typeface="+mn-ea"/>
                        </a:rPr>
                        <a:t>DIY</a:t>
                      </a:r>
                      <a:r>
                        <a:rPr kumimoji="1" lang="ja-JP" altLang="en-US" sz="600" dirty="0">
                          <a:latin typeface="+mn-ea"/>
                          <a:ea typeface="+mn-ea"/>
                        </a:rPr>
                        <a:t>で社会が見える、アップデートされる！～京都・兵庫五国連邦・・・二都物語、オープンデータで逆から見ると、日本がつながり、ルールが変わり、</a:t>
                      </a:r>
                      <a:endParaRPr kumimoji="1" lang="en-US" altLang="ja-JP" sz="600" dirty="0">
                        <a:latin typeface="+mn-ea"/>
                        <a:ea typeface="+mn-ea"/>
                      </a:endParaRPr>
                    </a:p>
                    <a:p>
                      <a:r>
                        <a:rPr kumimoji="1" lang="ja-JP" altLang="en-US" sz="600" dirty="0">
                          <a:latin typeface="+mn-ea"/>
                          <a:ea typeface="+mn-ea"/>
                        </a:rPr>
                        <a:t>　　　オモロイが増える？～</a:t>
                      </a:r>
                      <a:endParaRPr kumimoji="1" lang="en-US" altLang="ja-JP" sz="600" dirty="0">
                        <a:latin typeface="+mn-ea"/>
                        <a:ea typeface="+mn-ea"/>
                      </a:endParaRPr>
                    </a:p>
                  </a:txBody>
                  <a:tcPr marL="63305" marR="63305" marT="31652" marB="31652">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kumimoji="1" lang="ja-JP" altLang="en-US" sz="900" dirty="0"/>
                    </a:p>
                  </a:txBody>
                  <a:tcPr marL="91441" marR="91441">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47263561"/>
                  </a:ext>
                </a:extLst>
              </a:tr>
              <a:tr h="432791">
                <a:tc vMerge="1">
                  <a:txBody>
                    <a:bodyPr/>
                    <a:lstStyle/>
                    <a:p>
                      <a:endParaRPr kumimoji="1" lang="ja-JP" altLang="en-US" sz="1050" dirty="0"/>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kumimoji="1" lang="ja-JP" altLang="en-US" sz="600" dirty="0">
                          <a:latin typeface="+mn-ea"/>
                          <a:ea typeface="+mn-ea"/>
                        </a:rPr>
                        <a:t>　　　分科会：石巻市</a:t>
                      </a:r>
                      <a:endParaRPr kumimoji="1" lang="en-US" altLang="ja-JP" sz="600" dirty="0">
                        <a:latin typeface="+mn-ea"/>
                        <a:ea typeface="+mn-ea"/>
                      </a:endParaRPr>
                    </a:p>
                    <a:p>
                      <a:r>
                        <a:rPr kumimoji="1" lang="ja-JP" altLang="en-US" sz="600" dirty="0">
                          <a:latin typeface="+mn-ea"/>
                          <a:ea typeface="+mn-ea"/>
                        </a:rPr>
                        <a:t>クリエイターがホームオフィスを石巻市に作る理由。ワークスタイルを地方の地域に拡張する意義を考える。　</a:t>
                      </a:r>
                    </a:p>
                  </a:txBody>
                  <a:tcPr marL="63305" marR="63305" marT="31652" marB="31652">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kumimoji="1" lang="ja-JP" altLang="en-US" sz="600" dirty="0">
                          <a:latin typeface="+mn-ea"/>
                          <a:ea typeface="+mn-ea"/>
                        </a:rPr>
                        <a:t>　　　分科会：厚真町</a:t>
                      </a:r>
                      <a:endParaRPr kumimoji="1" lang="en-US" altLang="ja-JP" sz="600" dirty="0">
                        <a:latin typeface="+mn-ea"/>
                        <a:ea typeface="+mn-ea"/>
                      </a:endParaRPr>
                    </a:p>
                    <a:p>
                      <a:r>
                        <a:rPr kumimoji="1" lang="ja-JP" altLang="en-US" sz="600" dirty="0">
                          <a:latin typeface="+mn-ea"/>
                          <a:ea typeface="+mn-ea"/>
                        </a:rPr>
                        <a:t>コミュニティスペース先輩後輩トーク　</a:t>
                      </a:r>
                      <a:endParaRPr kumimoji="1" lang="en-US" altLang="ja-JP" sz="600" dirty="0">
                        <a:latin typeface="+mn-ea"/>
                        <a:ea typeface="+mn-ea"/>
                      </a:endParaRPr>
                    </a:p>
                    <a:p>
                      <a:r>
                        <a:rPr kumimoji="1" lang="ja-JP" altLang="en-US" sz="600" dirty="0">
                          <a:latin typeface="+mn-ea"/>
                          <a:ea typeface="+mn-ea"/>
                        </a:rPr>
                        <a:t>～イチカラ</a:t>
                      </a:r>
                      <a:r>
                        <a:rPr kumimoji="1" lang="en-US" altLang="ja-JP" sz="600" dirty="0">
                          <a:latin typeface="+mn-ea"/>
                          <a:ea typeface="+mn-ea"/>
                        </a:rPr>
                        <a:t>×</a:t>
                      </a:r>
                      <a:r>
                        <a:rPr kumimoji="1" lang="ja-JP" altLang="en-US" sz="600" dirty="0">
                          <a:latin typeface="+mn-ea"/>
                          <a:ea typeface="+mn-ea"/>
                        </a:rPr>
                        <a:t>チガラボ</a:t>
                      </a:r>
                      <a:r>
                        <a:rPr kumimoji="1" lang="en-US" altLang="ja-JP" sz="600" dirty="0">
                          <a:latin typeface="+mn-ea"/>
                          <a:ea typeface="+mn-ea"/>
                        </a:rPr>
                        <a:t>×</a:t>
                      </a:r>
                      <a:r>
                        <a:rPr kumimoji="1" lang="ja-JP" altLang="en-US" sz="600" dirty="0">
                          <a:latin typeface="+mn-ea"/>
                          <a:ea typeface="+mn-ea"/>
                        </a:rPr>
                        <a:t>空想参道～</a:t>
                      </a:r>
                    </a:p>
                  </a:txBody>
                  <a:tcPr marL="63305" marR="63305" marT="31652" marB="31652">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kumimoji="1" lang="ja-JP" altLang="en-US" sz="900" dirty="0"/>
                    </a:p>
                  </a:txBody>
                  <a:tcPr marL="91441" marR="91441">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kumimoji="1" lang="ja-JP" altLang="en-US" sz="600" dirty="0">
                          <a:latin typeface="+mn-ea"/>
                          <a:ea typeface="+mn-ea"/>
                        </a:rPr>
                        <a:t>　　　分科会：厚真町</a:t>
                      </a:r>
                      <a:endParaRPr kumimoji="1" lang="en-US" altLang="ja-JP" sz="600" dirty="0">
                        <a:latin typeface="+mn-ea"/>
                        <a:ea typeface="+mn-ea"/>
                      </a:endParaRPr>
                    </a:p>
                    <a:p>
                      <a:r>
                        <a:rPr kumimoji="1" lang="ja-JP" altLang="en-US" sz="600" dirty="0">
                          <a:latin typeface="+mn-ea"/>
                          <a:ea typeface="+mn-ea"/>
                        </a:rPr>
                        <a:t>「自治体</a:t>
                      </a:r>
                      <a:r>
                        <a:rPr kumimoji="1" lang="en-US" altLang="ja-JP" sz="600" dirty="0">
                          <a:latin typeface="+mn-ea"/>
                          <a:ea typeface="+mn-ea"/>
                        </a:rPr>
                        <a:t>×</a:t>
                      </a:r>
                      <a:r>
                        <a:rPr kumimoji="1" lang="ja-JP" altLang="en-US" sz="600" dirty="0">
                          <a:latin typeface="+mn-ea"/>
                          <a:ea typeface="+mn-ea"/>
                        </a:rPr>
                        <a:t>企業の本音トーク」厚真町の事例からみる地域に投資を呼び込むために必要なこと</a:t>
                      </a:r>
                    </a:p>
                  </a:txBody>
                  <a:tcPr marL="63305" marR="63305" marT="31652" marB="31652">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kumimoji="1" lang="ja-JP" altLang="en-US" sz="600" dirty="0">
                        <a:latin typeface="+mn-ea"/>
                        <a:ea typeface="+mn-ea"/>
                      </a:endParaRPr>
                    </a:p>
                  </a:txBody>
                  <a:tcPr marL="63305" marR="63305" marT="31652" marB="31652">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925220002"/>
                  </a:ext>
                </a:extLst>
              </a:tr>
            </a:tbl>
          </a:graphicData>
        </a:graphic>
      </p:graphicFrame>
      <p:grpSp>
        <p:nvGrpSpPr>
          <p:cNvPr id="24" name="グループ化 23">
            <a:extLst>
              <a:ext uri="{FF2B5EF4-FFF2-40B4-BE49-F238E27FC236}">
                <a16:creationId xmlns:a16="http://schemas.microsoft.com/office/drawing/2014/main" id="{74CA08B1-5485-4264-9CE7-93603195E45E}"/>
              </a:ext>
            </a:extLst>
          </p:cNvPr>
          <p:cNvGrpSpPr/>
          <p:nvPr/>
        </p:nvGrpSpPr>
        <p:grpSpPr>
          <a:xfrm>
            <a:off x="180897" y="854952"/>
            <a:ext cx="4033571" cy="333832"/>
            <a:chOff x="48153" y="4267881"/>
            <a:chExt cx="5826268" cy="482203"/>
          </a:xfrm>
        </p:grpSpPr>
        <p:sp>
          <p:nvSpPr>
            <p:cNvPr id="25" name="正方形/長方形 24">
              <a:extLst>
                <a:ext uri="{FF2B5EF4-FFF2-40B4-BE49-F238E27FC236}">
                  <a16:creationId xmlns:a16="http://schemas.microsoft.com/office/drawing/2014/main" id="{73062E71-F7ED-49F2-BEA3-D17F91354A31}"/>
                </a:ext>
              </a:extLst>
            </p:cNvPr>
            <p:cNvSpPr/>
            <p:nvPr/>
          </p:nvSpPr>
          <p:spPr>
            <a:xfrm>
              <a:off x="48153" y="4267881"/>
              <a:ext cx="105507" cy="468000"/>
            </a:xfrm>
            <a:prstGeom prst="rect">
              <a:avLst/>
            </a:prstGeom>
            <a:solidFill>
              <a:srgbClr val="334C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46" dirty="0"/>
            </a:p>
          </p:txBody>
        </p:sp>
        <p:sp>
          <p:nvSpPr>
            <p:cNvPr id="26" name="正方形/長方形 25">
              <a:extLst>
                <a:ext uri="{FF2B5EF4-FFF2-40B4-BE49-F238E27FC236}">
                  <a16:creationId xmlns:a16="http://schemas.microsoft.com/office/drawing/2014/main" id="{A6A05D6F-E710-4B31-8A3F-5619EB5AB0A9}"/>
                </a:ext>
              </a:extLst>
            </p:cNvPr>
            <p:cNvSpPr/>
            <p:nvPr/>
          </p:nvSpPr>
          <p:spPr>
            <a:xfrm rot="5400000">
              <a:off x="2913243" y="1788906"/>
              <a:ext cx="97621" cy="5824735"/>
            </a:xfrm>
            <a:prstGeom prst="rect">
              <a:avLst/>
            </a:prstGeom>
            <a:solidFill>
              <a:srgbClr val="FFE40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46" dirty="0"/>
            </a:p>
          </p:txBody>
        </p:sp>
      </p:grpSp>
      <p:sp>
        <p:nvSpPr>
          <p:cNvPr id="4" name="テキスト ボックス 3">
            <a:extLst>
              <a:ext uri="{FF2B5EF4-FFF2-40B4-BE49-F238E27FC236}">
                <a16:creationId xmlns:a16="http://schemas.microsoft.com/office/drawing/2014/main" id="{6F353ED9-947B-4383-B7E4-66CD4CAB7F3B}"/>
              </a:ext>
            </a:extLst>
          </p:cNvPr>
          <p:cNvSpPr txBox="1"/>
          <p:nvPr/>
        </p:nvSpPr>
        <p:spPr>
          <a:xfrm>
            <a:off x="61906" y="306705"/>
            <a:ext cx="3895908" cy="584775"/>
          </a:xfrm>
          <a:prstGeom prst="rect">
            <a:avLst/>
          </a:prstGeom>
          <a:noFill/>
        </p:spPr>
        <p:txBody>
          <a:bodyPr wrap="square" rtlCol="0">
            <a:spAutoFit/>
          </a:bodyPr>
          <a:lstStyle/>
          <a:p>
            <a:r>
              <a:rPr kumimoji="1" lang="ja-JP" altLang="en-US" sz="1200" b="1" dirty="0">
                <a:latin typeface="+mn-ea"/>
              </a:rPr>
              <a:t>令和</a:t>
            </a:r>
            <a:r>
              <a:rPr kumimoji="1" lang="en-US" altLang="ja-JP" sz="1200" b="1" dirty="0">
                <a:latin typeface="+mn-ea"/>
              </a:rPr>
              <a:t>2</a:t>
            </a:r>
            <a:r>
              <a:rPr kumimoji="1" lang="ja-JP" altLang="en-US" sz="1200" b="1" dirty="0">
                <a:latin typeface="+mn-ea"/>
              </a:rPr>
              <a:t>年</a:t>
            </a:r>
            <a:r>
              <a:rPr kumimoji="1" lang="en-US" altLang="ja-JP" sz="2400" b="1" dirty="0">
                <a:solidFill>
                  <a:srgbClr val="1B36D7"/>
                </a:solidFill>
                <a:latin typeface="+mn-ea"/>
              </a:rPr>
              <a:t>10</a:t>
            </a:r>
            <a:r>
              <a:rPr kumimoji="1" lang="ja-JP" altLang="en-US" sz="1200" b="1" dirty="0">
                <a:latin typeface="+mn-ea"/>
              </a:rPr>
              <a:t>月  </a:t>
            </a:r>
            <a:r>
              <a:rPr kumimoji="1" lang="en-US" altLang="ja-JP" sz="2400" b="1" dirty="0">
                <a:solidFill>
                  <a:srgbClr val="1B36D7"/>
                </a:solidFill>
                <a:latin typeface="+mn-ea"/>
              </a:rPr>
              <a:t>27</a:t>
            </a:r>
            <a:r>
              <a:rPr kumimoji="1" lang="ja-JP" altLang="en-US" sz="1200" b="1" dirty="0">
                <a:latin typeface="+mn-ea"/>
              </a:rPr>
              <a:t>日（火）～</a:t>
            </a:r>
            <a:r>
              <a:rPr kumimoji="1" lang="en-US" altLang="ja-JP" sz="3200" b="1" dirty="0">
                <a:solidFill>
                  <a:srgbClr val="1B36D7"/>
                </a:solidFill>
                <a:latin typeface="+mn-ea"/>
              </a:rPr>
              <a:t> </a:t>
            </a:r>
            <a:r>
              <a:rPr kumimoji="1" lang="en-US" altLang="ja-JP" sz="2400" b="1" dirty="0">
                <a:solidFill>
                  <a:srgbClr val="1B36D7"/>
                </a:solidFill>
                <a:latin typeface="+mn-ea"/>
              </a:rPr>
              <a:t>31</a:t>
            </a:r>
            <a:r>
              <a:rPr kumimoji="1" lang="ja-JP" altLang="en-US" sz="1200" b="1" dirty="0">
                <a:latin typeface="+mn-ea"/>
              </a:rPr>
              <a:t>日（土）</a:t>
            </a:r>
          </a:p>
        </p:txBody>
      </p:sp>
      <p:sp>
        <p:nvSpPr>
          <p:cNvPr id="18" name="テキスト ボックス 17">
            <a:extLst>
              <a:ext uri="{FF2B5EF4-FFF2-40B4-BE49-F238E27FC236}">
                <a16:creationId xmlns:a16="http://schemas.microsoft.com/office/drawing/2014/main" id="{1F77D957-5DEC-44DD-8A36-5D8D64433752}"/>
              </a:ext>
            </a:extLst>
          </p:cNvPr>
          <p:cNvSpPr txBox="1"/>
          <p:nvPr/>
        </p:nvSpPr>
        <p:spPr>
          <a:xfrm>
            <a:off x="5798270" y="136842"/>
            <a:ext cx="2185214" cy="276999"/>
          </a:xfrm>
          <a:prstGeom prst="rect">
            <a:avLst/>
          </a:prstGeom>
          <a:noFill/>
        </p:spPr>
        <p:txBody>
          <a:bodyPr wrap="none" rtlCol="0">
            <a:spAutoFit/>
          </a:bodyPr>
          <a:lstStyle/>
          <a:p>
            <a:r>
              <a:rPr kumimoji="1" lang="ja-JP" altLang="en-US" sz="1200" b="1" dirty="0">
                <a:latin typeface="游ゴシック" panose="020B0400000000000000" pitchFamily="50" charset="-128"/>
                <a:ea typeface="游ゴシック" panose="020B0400000000000000" pitchFamily="50" charset="-128"/>
              </a:rPr>
              <a:t>お申し込み・お問い合わせ先</a:t>
            </a:r>
            <a:endParaRPr kumimoji="1" lang="en-US" altLang="ja-JP" sz="1200" b="1" dirty="0">
              <a:latin typeface="游ゴシック" panose="020B0400000000000000" pitchFamily="50" charset="-128"/>
              <a:ea typeface="游ゴシック" panose="020B0400000000000000" pitchFamily="50" charset="-128"/>
            </a:endParaRPr>
          </a:p>
        </p:txBody>
      </p:sp>
      <p:sp>
        <p:nvSpPr>
          <p:cNvPr id="19" name="テキスト ボックス 18">
            <a:extLst>
              <a:ext uri="{FF2B5EF4-FFF2-40B4-BE49-F238E27FC236}">
                <a16:creationId xmlns:a16="http://schemas.microsoft.com/office/drawing/2014/main" id="{9A021A74-D7A4-42CB-B8B5-173FBFD76CFC}"/>
              </a:ext>
            </a:extLst>
          </p:cNvPr>
          <p:cNvSpPr txBox="1"/>
          <p:nvPr/>
        </p:nvSpPr>
        <p:spPr>
          <a:xfrm>
            <a:off x="5564908" y="544115"/>
            <a:ext cx="3005129" cy="646331"/>
          </a:xfrm>
          <a:prstGeom prst="rect">
            <a:avLst/>
          </a:prstGeom>
          <a:noFill/>
        </p:spPr>
        <p:txBody>
          <a:bodyPr wrap="square" rtlCol="0">
            <a:spAutoFit/>
          </a:bodyPr>
          <a:lstStyle/>
          <a:p>
            <a:pPr defTabSz="914362" eaLnBrk="0" fontAlgn="base" hangingPunct="0">
              <a:spcBef>
                <a:spcPct val="0"/>
              </a:spcBef>
              <a:spcAft>
                <a:spcPct val="0"/>
              </a:spcAft>
            </a:pPr>
            <a:r>
              <a:rPr lang="en-US" altLang="ja-JP" sz="900" b="1" dirty="0">
                <a:latin typeface="+mn-ea"/>
                <a:cs typeface="Times New Roman" panose="02020603050405020304" pitchFamily="18" charset="0"/>
              </a:rPr>
              <a:t>【</a:t>
            </a:r>
            <a:r>
              <a:rPr lang="ja-JP" altLang="en-US" sz="900" b="1" dirty="0">
                <a:latin typeface="+mn-ea"/>
                <a:cs typeface="Times New Roman" panose="02020603050405020304" pitchFamily="18" charset="0"/>
              </a:rPr>
              <a:t>申し込みフォーム</a:t>
            </a:r>
            <a:r>
              <a:rPr lang="en-US" altLang="ja-JP" sz="900" b="1" dirty="0">
                <a:latin typeface="+mn-ea"/>
                <a:cs typeface="Times New Roman" panose="02020603050405020304" pitchFamily="18" charset="0"/>
              </a:rPr>
              <a:t>】</a:t>
            </a:r>
          </a:p>
          <a:p>
            <a:pPr defTabSz="914362" eaLnBrk="0" fontAlgn="base" hangingPunct="0">
              <a:spcBef>
                <a:spcPct val="0"/>
              </a:spcBef>
              <a:spcAft>
                <a:spcPct val="0"/>
              </a:spcAft>
            </a:pPr>
            <a:r>
              <a:rPr lang="ja-JP" altLang="en-US" sz="900" b="1" dirty="0">
                <a:latin typeface="+mn-ea"/>
                <a:cs typeface="Times New Roman" panose="02020603050405020304" pitchFamily="18" charset="0"/>
              </a:rPr>
              <a:t>　特設サイトよりお申し込みください。</a:t>
            </a:r>
            <a:endParaRPr lang="en-US" altLang="ja-JP" sz="900" b="1" dirty="0">
              <a:latin typeface="+mn-ea"/>
              <a:cs typeface="Times New Roman" panose="02020603050405020304" pitchFamily="18" charset="0"/>
            </a:endParaRPr>
          </a:p>
          <a:p>
            <a:pPr defTabSz="914362" eaLnBrk="0" fontAlgn="base" hangingPunct="0">
              <a:spcBef>
                <a:spcPct val="0"/>
              </a:spcBef>
              <a:spcAft>
                <a:spcPct val="0"/>
              </a:spcAft>
            </a:pPr>
            <a:r>
              <a:rPr lang="ja-JP" altLang="en-US" sz="900" b="1" dirty="0">
                <a:latin typeface="+mn-ea"/>
                <a:cs typeface="Times New Roman" panose="02020603050405020304" pitchFamily="18" charset="0"/>
              </a:rPr>
              <a:t>　</a:t>
            </a:r>
            <a:r>
              <a:rPr lang="en-US" altLang="ja-JP" sz="900" b="1" dirty="0">
                <a:latin typeface="+mn-ea"/>
                <a:cs typeface="Times New Roman" panose="02020603050405020304" pitchFamily="18" charset="0"/>
              </a:rPr>
              <a:t>https://initiative.localventures.jp/summit2020/</a:t>
            </a:r>
            <a:r>
              <a:rPr lang="ja-JP" altLang="en-US" sz="900" b="1" dirty="0">
                <a:latin typeface="+mn-ea"/>
                <a:cs typeface="Times New Roman" panose="02020603050405020304" pitchFamily="18" charset="0"/>
              </a:rPr>
              <a:t> 　　　　　　　　　　　　　　　　</a:t>
            </a:r>
            <a:endParaRPr lang="en-US" altLang="ja-JP" sz="900" b="1" dirty="0">
              <a:latin typeface="+mn-ea"/>
              <a:cs typeface="Times New Roman" panose="02020603050405020304" pitchFamily="18" charset="0"/>
            </a:endParaRPr>
          </a:p>
          <a:p>
            <a:pPr defTabSz="914362" eaLnBrk="0" fontAlgn="base" hangingPunct="0">
              <a:spcBef>
                <a:spcPct val="0"/>
              </a:spcBef>
              <a:spcAft>
                <a:spcPct val="0"/>
              </a:spcAft>
            </a:pPr>
            <a:r>
              <a:rPr lang="ja-JP" altLang="en-US" sz="900" b="1" dirty="0">
                <a:latin typeface="+mn-ea"/>
                <a:cs typeface="Times New Roman" panose="02020603050405020304" pitchFamily="18" charset="0"/>
              </a:rPr>
              <a:t>　</a:t>
            </a:r>
            <a:r>
              <a:rPr lang="en-US" altLang="ja-JP" sz="900" b="1" dirty="0">
                <a:latin typeface="+mn-ea"/>
                <a:cs typeface="Times New Roman" panose="02020603050405020304" pitchFamily="18" charset="0"/>
              </a:rPr>
              <a:t>※</a:t>
            </a:r>
            <a:r>
              <a:rPr lang="ja-JP" altLang="en-US" sz="900" b="1" dirty="0">
                <a:latin typeface="+mn-ea"/>
                <a:cs typeface="Times New Roman" panose="02020603050405020304" pitchFamily="18" charset="0"/>
              </a:rPr>
              <a:t>右の</a:t>
            </a:r>
            <a:r>
              <a:rPr lang="en-US" altLang="ja-JP" sz="900" b="1" dirty="0">
                <a:latin typeface="+mn-ea"/>
                <a:cs typeface="Times New Roman" panose="02020603050405020304" pitchFamily="18" charset="0"/>
              </a:rPr>
              <a:t>QR</a:t>
            </a:r>
            <a:r>
              <a:rPr lang="ja-JP" altLang="en-US" sz="900" b="1" dirty="0">
                <a:latin typeface="+mn-ea"/>
                <a:cs typeface="Times New Roman" panose="02020603050405020304" pitchFamily="18" charset="0"/>
              </a:rPr>
              <a:t>コードからも申し込みできます</a:t>
            </a:r>
            <a:endParaRPr lang="en-US" altLang="ja-JP" sz="900" b="1" dirty="0">
              <a:latin typeface="+mn-ea"/>
              <a:cs typeface="Times New Roman" panose="02020603050405020304" pitchFamily="18" charset="0"/>
            </a:endParaRPr>
          </a:p>
        </p:txBody>
      </p:sp>
      <p:grpSp>
        <p:nvGrpSpPr>
          <p:cNvPr id="20" name="グループ化 19">
            <a:extLst>
              <a:ext uri="{FF2B5EF4-FFF2-40B4-BE49-F238E27FC236}">
                <a16:creationId xmlns:a16="http://schemas.microsoft.com/office/drawing/2014/main" id="{470D5911-B5EE-4D0E-B5F4-40774ECD15EF}"/>
              </a:ext>
            </a:extLst>
          </p:cNvPr>
          <p:cNvGrpSpPr/>
          <p:nvPr/>
        </p:nvGrpSpPr>
        <p:grpSpPr>
          <a:xfrm>
            <a:off x="5705513" y="141080"/>
            <a:ext cx="3272748" cy="292896"/>
            <a:chOff x="447262" y="4310487"/>
            <a:chExt cx="3272747" cy="428829"/>
          </a:xfrm>
        </p:grpSpPr>
        <p:sp>
          <p:nvSpPr>
            <p:cNvPr id="21" name="正方形/長方形 20">
              <a:extLst>
                <a:ext uri="{FF2B5EF4-FFF2-40B4-BE49-F238E27FC236}">
                  <a16:creationId xmlns:a16="http://schemas.microsoft.com/office/drawing/2014/main" id="{5211DF2E-F330-4F76-8B23-57728F3B0C93}"/>
                </a:ext>
              </a:extLst>
            </p:cNvPr>
            <p:cNvSpPr/>
            <p:nvPr/>
          </p:nvSpPr>
          <p:spPr>
            <a:xfrm>
              <a:off x="449372" y="4310487"/>
              <a:ext cx="105507" cy="414001"/>
            </a:xfrm>
            <a:prstGeom prst="rect">
              <a:avLst/>
            </a:prstGeom>
            <a:solidFill>
              <a:srgbClr val="334C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2" name="正方形/長方形 21">
              <a:extLst>
                <a:ext uri="{FF2B5EF4-FFF2-40B4-BE49-F238E27FC236}">
                  <a16:creationId xmlns:a16="http://schemas.microsoft.com/office/drawing/2014/main" id="{94D1B78F-E19B-47EE-AAF8-85189D0B4360}"/>
                </a:ext>
              </a:extLst>
            </p:cNvPr>
            <p:cNvSpPr/>
            <p:nvPr/>
          </p:nvSpPr>
          <p:spPr>
            <a:xfrm rot="5400000">
              <a:off x="2044046" y="3063353"/>
              <a:ext cx="79179" cy="3272747"/>
            </a:xfrm>
            <a:prstGeom prst="rect">
              <a:avLst/>
            </a:prstGeom>
            <a:solidFill>
              <a:srgbClr val="FFE40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pic>
        <p:nvPicPr>
          <p:cNvPr id="9" name="図 8">
            <a:extLst>
              <a:ext uri="{FF2B5EF4-FFF2-40B4-BE49-F238E27FC236}">
                <a16:creationId xmlns:a16="http://schemas.microsoft.com/office/drawing/2014/main" id="{4A498DEB-C4D3-48A5-A80C-11D7F99F0C55}"/>
              </a:ext>
            </a:extLst>
          </p:cNvPr>
          <p:cNvPicPr>
            <a:picLocks noChangeAspect="1"/>
          </p:cNvPicPr>
          <p:nvPr/>
        </p:nvPicPr>
        <p:blipFill>
          <a:blip r:embed="rId2"/>
          <a:stretch>
            <a:fillRect/>
          </a:stretch>
        </p:blipFill>
        <p:spPr>
          <a:xfrm>
            <a:off x="8570037" y="485837"/>
            <a:ext cx="719950" cy="708212"/>
          </a:xfrm>
          <a:prstGeom prst="rect">
            <a:avLst/>
          </a:prstGeom>
        </p:spPr>
      </p:pic>
      <p:sp>
        <p:nvSpPr>
          <p:cNvPr id="7" name="テキスト ボックス 6">
            <a:extLst>
              <a:ext uri="{FF2B5EF4-FFF2-40B4-BE49-F238E27FC236}">
                <a16:creationId xmlns:a16="http://schemas.microsoft.com/office/drawing/2014/main" id="{A026BEE9-DABA-48B9-AB38-74DA9C94BD06}"/>
              </a:ext>
            </a:extLst>
          </p:cNvPr>
          <p:cNvSpPr txBox="1"/>
          <p:nvPr/>
        </p:nvSpPr>
        <p:spPr>
          <a:xfrm>
            <a:off x="61906" y="35495"/>
            <a:ext cx="5339226" cy="461665"/>
          </a:xfrm>
          <a:prstGeom prst="rect">
            <a:avLst/>
          </a:prstGeom>
          <a:noFill/>
        </p:spPr>
        <p:txBody>
          <a:bodyPr wrap="square" rtlCol="0">
            <a:spAutoFit/>
          </a:bodyPr>
          <a:lstStyle/>
          <a:p>
            <a:r>
              <a:rPr kumimoji="1" lang="ja-JP" altLang="en-US" sz="2400" b="1" dirty="0">
                <a:solidFill>
                  <a:srgbClr val="334CE5"/>
                </a:solidFill>
                <a:latin typeface="游ゴシック" panose="020B0400000000000000" pitchFamily="50" charset="-128"/>
                <a:ea typeface="游ゴシック" panose="020B0400000000000000" pitchFamily="50" charset="-128"/>
              </a:rPr>
              <a:t>ローカルベンチャーサミット</a:t>
            </a:r>
            <a:r>
              <a:rPr kumimoji="1" lang="en-US" altLang="ja-JP" sz="2400" b="1" dirty="0">
                <a:solidFill>
                  <a:srgbClr val="334CE5"/>
                </a:solidFill>
                <a:latin typeface="游ゴシック" panose="020B0400000000000000" pitchFamily="50" charset="-128"/>
                <a:ea typeface="游ゴシック" panose="020B0400000000000000" pitchFamily="50" charset="-128"/>
              </a:rPr>
              <a:t>2020</a:t>
            </a:r>
            <a:endParaRPr kumimoji="1" lang="ja-JP" altLang="en-US" sz="2400" b="1" dirty="0">
              <a:solidFill>
                <a:srgbClr val="334CE5"/>
              </a:solidFill>
              <a:latin typeface="游ゴシック" panose="020B0400000000000000" pitchFamily="50" charset="-128"/>
              <a:ea typeface="游ゴシック" panose="020B0400000000000000" pitchFamily="50" charset="-128"/>
            </a:endParaRPr>
          </a:p>
        </p:txBody>
      </p:sp>
      <p:pic>
        <p:nvPicPr>
          <p:cNvPr id="3" name="図 2">
            <a:extLst>
              <a:ext uri="{FF2B5EF4-FFF2-40B4-BE49-F238E27FC236}">
                <a16:creationId xmlns:a16="http://schemas.microsoft.com/office/drawing/2014/main" id="{D888FB5E-B030-A54F-9644-C47AAB734CA0}"/>
              </a:ext>
            </a:extLst>
          </p:cNvPr>
          <p:cNvPicPr>
            <a:picLocks noChangeAspect="1"/>
          </p:cNvPicPr>
          <p:nvPr/>
        </p:nvPicPr>
        <p:blipFill>
          <a:blip r:embed="rId3"/>
          <a:stretch>
            <a:fillRect/>
          </a:stretch>
        </p:blipFill>
        <p:spPr>
          <a:xfrm>
            <a:off x="9357347" y="75502"/>
            <a:ext cx="486747" cy="577031"/>
          </a:xfrm>
          <a:prstGeom prst="rect">
            <a:avLst/>
          </a:prstGeom>
        </p:spPr>
      </p:pic>
      <p:sp>
        <p:nvSpPr>
          <p:cNvPr id="2" name="正方形/長方形 1">
            <a:extLst>
              <a:ext uri="{FF2B5EF4-FFF2-40B4-BE49-F238E27FC236}">
                <a16:creationId xmlns:a16="http://schemas.microsoft.com/office/drawing/2014/main" id="{E73B8B4A-9654-4365-8962-01D376B75C13}"/>
              </a:ext>
            </a:extLst>
          </p:cNvPr>
          <p:cNvSpPr/>
          <p:nvPr/>
        </p:nvSpPr>
        <p:spPr>
          <a:xfrm>
            <a:off x="194948" y="6567247"/>
            <a:ext cx="356616" cy="192024"/>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a:extLst>
              <a:ext uri="{FF2B5EF4-FFF2-40B4-BE49-F238E27FC236}">
                <a16:creationId xmlns:a16="http://schemas.microsoft.com/office/drawing/2014/main" id="{2B7350BA-B7BA-43F9-B1DE-053552A2CC54}"/>
              </a:ext>
            </a:extLst>
          </p:cNvPr>
          <p:cNvSpPr txBox="1"/>
          <p:nvPr/>
        </p:nvSpPr>
        <p:spPr>
          <a:xfrm>
            <a:off x="551564" y="6540148"/>
            <a:ext cx="415498" cy="230832"/>
          </a:xfrm>
          <a:prstGeom prst="rect">
            <a:avLst/>
          </a:prstGeom>
          <a:noFill/>
        </p:spPr>
        <p:txBody>
          <a:bodyPr wrap="none" rtlCol="0">
            <a:spAutoFit/>
          </a:bodyPr>
          <a:lstStyle/>
          <a:p>
            <a:r>
              <a:rPr kumimoji="1" lang="ja-JP" altLang="en-US" sz="900" dirty="0"/>
              <a:t>共通</a:t>
            </a:r>
          </a:p>
        </p:txBody>
      </p:sp>
      <p:sp>
        <p:nvSpPr>
          <p:cNvPr id="23" name="正方形/長方形 22">
            <a:extLst>
              <a:ext uri="{FF2B5EF4-FFF2-40B4-BE49-F238E27FC236}">
                <a16:creationId xmlns:a16="http://schemas.microsoft.com/office/drawing/2014/main" id="{032D3C90-1255-4149-92E8-3A34ABFC9007}"/>
              </a:ext>
            </a:extLst>
          </p:cNvPr>
          <p:cNvSpPr/>
          <p:nvPr/>
        </p:nvSpPr>
        <p:spPr>
          <a:xfrm>
            <a:off x="1171018" y="6567246"/>
            <a:ext cx="356616" cy="1920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テキスト ボックス 26">
            <a:extLst>
              <a:ext uri="{FF2B5EF4-FFF2-40B4-BE49-F238E27FC236}">
                <a16:creationId xmlns:a16="http://schemas.microsoft.com/office/drawing/2014/main" id="{1EA5881F-C6C4-44A5-8632-3F9ACCAD7C68}"/>
              </a:ext>
            </a:extLst>
          </p:cNvPr>
          <p:cNvSpPr txBox="1"/>
          <p:nvPr/>
        </p:nvSpPr>
        <p:spPr>
          <a:xfrm>
            <a:off x="1568714" y="6534714"/>
            <a:ext cx="1223412" cy="230832"/>
          </a:xfrm>
          <a:prstGeom prst="rect">
            <a:avLst/>
          </a:prstGeom>
          <a:noFill/>
        </p:spPr>
        <p:txBody>
          <a:bodyPr wrap="none" rtlCol="0">
            <a:spAutoFit/>
          </a:bodyPr>
          <a:lstStyle/>
          <a:p>
            <a:r>
              <a:rPr kumimoji="1" lang="ja-JP" altLang="en-US" sz="900" dirty="0"/>
              <a:t>企業の方におすすめ</a:t>
            </a:r>
          </a:p>
        </p:txBody>
      </p:sp>
      <p:sp>
        <p:nvSpPr>
          <p:cNvPr id="28" name="正方形/長方形 27">
            <a:extLst>
              <a:ext uri="{FF2B5EF4-FFF2-40B4-BE49-F238E27FC236}">
                <a16:creationId xmlns:a16="http://schemas.microsoft.com/office/drawing/2014/main" id="{ED0D0495-352D-4553-BA04-5E27DFB3B4D1}"/>
              </a:ext>
            </a:extLst>
          </p:cNvPr>
          <p:cNvSpPr/>
          <p:nvPr/>
        </p:nvSpPr>
        <p:spPr>
          <a:xfrm>
            <a:off x="3071428" y="6567246"/>
            <a:ext cx="356616" cy="192024"/>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テキスト ボックス 28">
            <a:extLst>
              <a:ext uri="{FF2B5EF4-FFF2-40B4-BE49-F238E27FC236}">
                <a16:creationId xmlns:a16="http://schemas.microsoft.com/office/drawing/2014/main" id="{721B6F31-A769-4BE3-B756-7E9B2DDE646E}"/>
              </a:ext>
            </a:extLst>
          </p:cNvPr>
          <p:cNvSpPr txBox="1"/>
          <p:nvPr/>
        </p:nvSpPr>
        <p:spPr>
          <a:xfrm>
            <a:off x="3428044" y="6545001"/>
            <a:ext cx="1685077" cy="230832"/>
          </a:xfrm>
          <a:prstGeom prst="rect">
            <a:avLst/>
          </a:prstGeom>
          <a:noFill/>
        </p:spPr>
        <p:txBody>
          <a:bodyPr wrap="none" rtlCol="0">
            <a:spAutoFit/>
          </a:bodyPr>
          <a:lstStyle/>
          <a:p>
            <a:r>
              <a:rPr kumimoji="1" lang="ja-JP" altLang="en-US" sz="900" dirty="0"/>
              <a:t>地域・自治体の方におすすめ</a:t>
            </a:r>
          </a:p>
        </p:txBody>
      </p:sp>
      <p:sp>
        <p:nvSpPr>
          <p:cNvPr id="30" name="正方形/長方形 29">
            <a:extLst>
              <a:ext uri="{FF2B5EF4-FFF2-40B4-BE49-F238E27FC236}">
                <a16:creationId xmlns:a16="http://schemas.microsoft.com/office/drawing/2014/main" id="{15DA812F-CAF6-4BF1-8115-08422157EF48}"/>
              </a:ext>
            </a:extLst>
          </p:cNvPr>
          <p:cNvSpPr/>
          <p:nvPr/>
        </p:nvSpPr>
        <p:spPr>
          <a:xfrm>
            <a:off x="1078307" y="1418504"/>
            <a:ext cx="231523" cy="10295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正方形/長方形 30">
            <a:extLst>
              <a:ext uri="{FF2B5EF4-FFF2-40B4-BE49-F238E27FC236}">
                <a16:creationId xmlns:a16="http://schemas.microsoft.com/office/drawing/2014/main" id="{7B6D3DB3-FFE7-4036-BD4B-9D560805EC59}"/>
              </a:ext>
            </a:extLst>
          </p:cNvPr>
          <p:cNvSpPr/>
          <p:nvPr/>
        </p:nvSpPr>
        <p:spPr>
          <a:xfrm>
            <a:off x="2791780" y="1418504"/>
            <a:ext cx="231523" cy="10295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正方形/長方形 31">
            <a:extLst>
              <a:ext uri="{FF2B5EF4-FFF2-40B4-BE49-F238E27FC236}">
                <a16:creationId xmlns:a16="http://schemas.microsoft.com/office/drawing/2014/main" id="{9CD68C19-8CE4-4F14-B199-D3DD65C9FD15}"/>
              </a:ext>
            </a:extLst>
          </p:cNvPr>
          <p:cNvSpPr/>
          <p:nvPr/>
        </p:nvSpPr>
        <p:spPr>
          <a:xfrm>
            <a:off x="4516759" y="1418504"/>
            <a:ext cx="231523" cy="10295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正方形/長方形 32">
            <a:extLst>
              <a:ext uri="{FF2B5EF4-FFF2-40B4-BE49-F238E27FC236}">
                <a16:creationId xmlns:a16="http://schemas.microsoft.com/office/drawing/2014/main" id="{8331A1F9-59C2-47E1-BD44-681A48F43CC0}"/>
              </a:ext>
            </a:extLst>
          </p:cNvPr>
          <p:cNvSpPr/>
          <p:nvPr/>
        </p:nvSpPr>
        <p:spPr>
          <a:xfrm>
            <a:off x="6234784" y="1418504"/>
            <a:ext cx="231523" cy="10295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正方形/長方形 33">
            <a:extLst>
              <a:ext uri="{FF2B5EF4-FFF2-40B4-BE49-F238E27FC236}">
                <a16:creationId xmlns:a16="http://schemas.microsoft.com/office/drawing/2014/main" id="{2D5B10A2-69D0-41E1-A4F5-A67D902FF535}"/>
              </a:ext>
            </a:extLst>
          </p:cNvPr>
          <p:cNvSpPr/>
          <p:nvPr/>
        </p:nvSpPr>
        <p:spPr>
          <a:xfrm>
            <a:off x="7951734" y="1418504"/>
            <a:ext cx="231523" cy="10295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正方形/長方形 35">
            <a:extLst>
              <a:ext uri="{FF2B5EF4-FFF2-40B4-BE49-F238E27FC236}">
                <a16:creationId xmlns:a16="http://schemas.microsoft.com/office/drawing/2014/main" id="{D0DBB4F1-71A9-421F-8DD2-AAF77985BF85}"/>
              </a:ext>
            </a:extLst>
          </p:cNvPr>
          <p:cNvSpPr/>
          <p:nvPr/>
        </p:nvSpPr>
        <p:spPr>
          <a:xfrm>
            <a:off x="2791780" y="1753854"/>
            <a:ext cx="231523" cy="1029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正方形/長方形 36">
            <a:extLst>
              <a:ext uri="{FF2B5EF4-FFF2-40B4-BE49-F238E27FC236}">
                <a16:creationId xmlns:a16="http://schemas.microsoft.com/office/drawing/2014/main" id="{170C71E8-C896-4BAC-9238-AC03B8D94B8E}"/>
              </a:ext>
            </a:extLst>
          </p:cNvPr>
          <p:cNvSpPr/>
          <p:nvPr/>
        </p:nvSpPr>
        <p:spPr>
          <a:xfrm>
            <a:off x="2791780" y="2089204"/>
            <a:ext cx="231523" cy="1029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正方形/長方形 38">
            <a:extLst>
              <a:ext uri="{FF2B5EF4-FFF2-40B4-BE49-F238E27FC236}">
                <a16:creationId xmlns:a16="http://schemas.microsoft.com/office/drawing/2014/main" id="{F015ED1E-AB4A-44A3-883D-7B5731C33481}"/>
              </a:ext>
            </a:extLst>
          </p:cNvPr>
          <p:cNvSpPr/>
          <p:nvPr/>
        </p:nvSpPr>
        <p:spPr>
          <a:xfrm>
            <a:off x="1078307" y="3377525"/>
            <a:ext cx="231523" cy="10295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正方形/長方形 39">
            <a:extLst>
              <a:ext uri="{FF2B5EF4-FFF2-40B4-BE49-F238E27FC236}">
                <a16:creationId xmlns:a16="http://schemas.microsoft.com/office/drawing/2014/main" id="{0B5C18F0-2305-4A35-B123-6124D01B5757}"/>
              </a:ext>
            </a:extLst>
          </p:cNvPr>
          <p:cNvSpPr/>
          <p:nvPr/>
        </p:nvSpPr>
        <p:spPr>
          <a:xfrm>
            <a:off x="1068912" y="3980046"/>
            <a:ext cx="231523" cy="1029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正方形/長方形 40">
            <a:extLst>
              <a:ext uri="{FF2B5EF4-FFF2-40B4-BE49-F238E27FC236}">
                <a16:creationId xmlns:a16="http://schemas.microsoft.com/office/drawing/2014/main" id="{8A02C2B8-A5DB-4B96-81A2-D8234FF1CD70}"/>
              </a:ext>
            </a:extLst>
          </p:cNvPr>
          <p:cNvSpPr/>
          <p:nvPr/>
        </p:nvSpPr>
        <p:spPr>
          <a:xfrm>
            <a:off x="1070356" y="4319357"/>
            <a:ext cx="231523" cy="10295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正方形/長方形 44">
            <a:extLst>
              <a:ext uri="{FF2B5EF4-FFF2-40B4-BE49-F238E27FC236}">
                <a16:creationId xmlns:a16="http://schemas.microsoft.com/office/drawing/2014/main" id="{79FB5619-1C82-46EB-8355-17E0533AACF5}"/>
              </a:ext>
            </a:extLst>
          </p:cNvPr>
          <p:cNvSpPr/>
          <p:nvPr/>
        </p:nvSpPr>
        <p:spPr>
          <a:xfrm>
            <a:off x="1070354" y="4759499"/>
            <a:ext cx="231523" cy="10295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正方形/長方形 47">
            <a:extLst>
              <a:ext uri="{FF2B5EF4-FFF2-40B4-BE49-F238E27FC236}">
                <a16:creationId xmlns:a16="http://schemas.microsoft.com/office/drawing/2014/main" id="{9D2FC74B-5AAF-4198-89D5-E479471BCBCA}"/>
              </a:ext>
            </a:extLst>
          </p:cNvPr>
          <p:cNvSpPr/>
          <p:nvPr/>
        </p:nvSpPr>
        <p:spPr>
          <a:xfrm>
            <a:off x="1068912" y="1757815"/>
            <a:ext cx="231523" cy="10295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正方形/長方形 48">
            <a:extLst>
              <a:ext uri="{FF2B5EF4-FFF2-40B4-BE49-F238E27FC236}">
                <a16:creationId xmlns:a16="http://schemas.microsoft.com/office/drawing/2014/main" id="{DF82BC55-B6EA-4BD2-A01E-4D5DAF420E25}"/>
              </a:ext>
            </a:extLst>
          </p:cNvPr>
          <p:cNvSpPr/>
          <p:nvPr/>
        </p:nvSpPr>
        <p:spPr>
          <a:xfrm>
            <a:off x="1068912" y="2089204"/>
            <a:ext cx="231523" cy="10295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正方形/長方形 49">
            <a:extLst>
              <a:ext uri="{FF2B5EF4-FFF2-40B4-BE49-F238E27FC236}">
                <a16:creationId xmlns:a16="http://schemas.microsoft.com/office/drawing/2014/main" id="{E5B511FC-9441-4F85-B335-B3ADBAB70157}"/>
              </a:ext>
            </a:extLst>
          </p:cNvPr>
          <p:cNvSpPr/>
          <p:nvPr/>
        </p:nvSpPr>
        <p:spPr>
          <a:xfrm>
            <a:off x="1070355" y="5390696"/>
            <a:ext cx="231523" cy="10295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正方形/長方形 50">
            <a:extLst>
              <a:ext uri="{FF2B5EF4-FFF2-40B4-BE49-F238E27FC236}">
                <a16:creationId xmlns:a16="http://schemas.microsoft.com/office/drawing/2014/main" id="{ECD10E2D-28C7-4028-B3C2-C5AB7498ACD9}"/>
              </a:ext>
            </a:extLst>
          </p:cNvPr>
          <p:cNvSpPr/>
          <p:nvPr/>
        </p:nvSpPr>
        <p:spPr>
          <a:xfrm>
            <a:off x="1070354" y="5986278"/>
            <a:ext cx="231523" cy="10295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正方形/長方形 51">
            <a:extLst>
              <a:ext uri="{FF2B5EF4-FFF2-40B4-BE49-F238E27FC236}">
                <a16:creationId xmlns:a16="http://schemas.microsoft.com/office/drawing/2014/main" id="{C7A75081-12D3-4394-9B91-00EF7CE4C2B5}"/>
              </a:ext>
            </a:extLst>
          </p:cNvPr>
          <p:cNvSpPr/>
          <p:nvPr/>
        </p:nvSpPr>
        <p:spPr>
          <a:xfrm>
            <a:off x="2791779" y="3377525"/>
            <a:ext cx="231523" cy="1029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正方形/長方形 52">
            <a:extLst>
              <a:ext uri="{FF2B5EF4-FFF2-40B4-BE49-F238E27FC236}">
                <a16:creationId xmlns:a16="http://schemas.microsoft.com/office/drawing/2014/main" id="{9302889D-0A5C-454C-9129-D99830390C07}"/>
              </a:ext>
            </a:extLst>
          </p:cNvPr>
          <p:cNvSpPr/>
          <p:nvPr/>
        </p:nvSpPr>
        <p:spPr>
          <a:xfrm>
            <a:off x="2791779" y="3996750"/>
            <a:ext cx="231523" cy="10295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正方形/長方形 53">
            <a:extLst>
              <a:ext uri="{FF2B5EF4-FFF2-40B4-BE49-F238E27FC236}">
                <a16:creationId xmlns:a16="http://schemas.microsoft.com/office/drawing/2014/main" id="{FC9D2063-D7E1-40C7-85D6-52C304435B73}"/>
              </a:ext>
            </a:extLst>
          </p:cNvPr>
          <p:cNvSpPr/>
          <p:nvPr/>
        </p:nvSpPr>
        <p:spPr>
          <a:xfrm>
            <a:off x="2791779" y="4319357"/>
            <a:ext cx="231523" cy="10295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 name="正方形/長方形 54">
            <a:extLst>
              <a:ext uri="{FF2B5EF4-FFF2-40B4-BE49-F238E27FC236}">
                <a16:creationId xmlns:a16="http://schemas.microsoft.com/office/drawing/2014/main" id="{5D4357C5-9438-44A1-B98A-CE582566CD6E}"/>
              </a:ext>
            </a:extLst>
          </p:cNvPr>
          <p:cNvSpPr/>
          <p:nvPr/>
        </p:nvSpPr>
        <p:spPr>
          <a:xfrm>
            <a:off x="2791777" y="4765534"/>
            <a:ext cx="231523" cy="10295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 name="正方形/長方形 57">
            <a:extLst>
              <a:ext uri="{FF2B5EF4-FFF2-40B4-BE49-F238E27FC236}">
                <a16:creationId xmlns:a16="http://schemas.microsoft.com/office/drawing/2014/main" id="{B842CBDC-8649-42F7-944B-8F5894D0FEB1}"/>
              </a:ext>
            </a:extLst>
          </p:cNvPr>
          <p:cNvSpPr/>
          <p:nvPr/>
        </p:nvSpPr>
        <p:spPr>
          <a:xfrm>
            <a:off x="2791777" y="5986278"/>
            <a:ext cx="231523" cy="10295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 name="正方形/長方形 58">
            <a:extLst>
              <a:ext uri="{FF2B5EF4-FFF2-40B4-BE49-F238E27FC236}">
                <a16:creationId xmlns:a16="http://schemas.microsoft.com/office/drawing/2014/main" id="{376CC769-E084-4910-AFC7-87CA76FE7F1F}"/>
              </a:ext>
            </a:extLst>
          </p:cNvPr>
          <p:cNvSpPr/>
          <p:nvPr/>
        </p:nvSpPr>
        <p:spPr>
          <a:xfrm>
            <a:off x="2791777" y="5395267"/>
            <a:ext cx="231523" cy="1029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正方形/長方形 59">
            <a:extLst>
              <a:ext uri="{FF2B5EF4-FFF2-40B4-BE49-F238E27FC236}">
                <a16:creationId xmlns:a16="http://schemas.microsoft.com/office/drawing/2014/main" id="{2B8BD040-108F-436D-882C-601E960CC652}"/>
              </a:ext>
            </a:extLst>
          </p:cNvPr>
          <p:cNvSpPr/>
          <p:nvPr/>
        </p:nvSpPr>
        <p:spPr>
          <a:xfrm>
            <a:off x="6230232" y="1753854"/>
            <a:ext cx="231523" cy="10295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 name="正方形/長方形 60">
            <a:extLst>
              <a:ext uri="{FF2B5EF4-FFF2-40B4-BE49-F238E27FC236}">
                <a16:creationId xmlns:a16="http://schemas.microsoft.com/office/drawing/2014/main" id="{5C1D4BB9-2841-4418-A44D-E25E4B4ED324}"/>
              </a:ext>
            </a:extLst>
          </p:cNvPr>
          <p:cNvSpPr/>
          <p:nvPr/>
        </p:nvSpPr>
        <p:spPr>
          <a:xfrm>
            <a:off x="6230232" y="2093165"/>
            <a:ext cx="231523" cy="10295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 name="正方形/長方形 61">
            <a:extLst>
              <a:ext uri="{FF2B5EF4-FFF2-40B4-BE49-F238E27FC236}">
                <a16:creationId xmlns:a16="http://schemas.microsoft.com/office/drawing/2014/main" id="{497F2264-120E-45DD-B34D-E52268484AF7}"/>
              </a:ext>
            </a:extLst>
          </p:cNvPr>
          <p:cNvSpPr/>
          <p:nvPr/>
        </p:nvSpPr>
        <p:spPr>
          <a:xfrm>
            <a:off x="7951734" y="1753854"/>
            <a:ext cx="231523" cy="10295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3" name="正方形/長方形 62">
            <a:extLst>
              <a:ext uri="{FF2B5EF4-FFF2-40B4-BE49-F238E27FC236}">
                <a16:creationId xmlns:a16="http://schemas.microsoft.com/office/drawing/2014/main" id="{A081145C-2D32-49A3-BDD4-A25E993055FF}"/>
              </a:ext>
            </a:extLst>
          </p:cNvPr>
          <p:cNvSpPr/>
          <p:nvPr/>
        </p:nvSpPr>
        <p:spPr>
          <a:xfrm>
            <a:off x="6230232" y="3377525"/>
            <a:ext cx="231523" cy="1029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4" name="正方形/長方形 63">
            <a:extLst>
              <a:ext uri="{FF2B5EF4-FFF2-40B4-BE49-F238E27FC236}">
                <a16:creationId xmlns:a16="http://schemas.microsoft.com/office/drawing/2014/main" id="{787C6B5C-9CB9-4F27-9CE9-D30ED8D0A8DD}"/>
              </a:ext>
            </a:extLst>
          </p:cNvPr>
          <p:cNvSpPr/>
          <p:nvPr/>
        </p:nvSpPr>
        <p:spPr>
          <a:xfrm>
            <a:off x="6230232" y="3996750"/>
            <a:ext cx="231523" cy="1029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6" name="正方形/長方形 65">
            <a:extLst>
              <a:ext uri="{FF2B5EF4-FFF2-40B4-BE49-F238E27FC236}">
                <a16:creationId xmlns:a16="http://schemas.microsoft.com/office/drawing/2014/main" id="{B5468B41-1C31-41C7-80E8-803B9D09A612}"/>
              </a:ext>
            </a:extLst>
          </p:cNvPr>
          <p:cNvSpPr/>
          <p:nvPr/>
        </p:nvSpPr>
        <p:spPr>
          <a:xfrm>
            <a:off x="6239432" y="4319357"/>
            <a:ext cx="231523" cy="10295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7" name="正方形/長方形 66">
            <a:extLst>
              <a:ext uri="{FF2B5EF4-FFF2-40B4-BE49-F238E27FC236}">
                <a16:creationId xmlns:a16="http://schemas.microsoft.com/office/drawing/2014/main" id="{9188258A-173D-4C09-ACDF-2404EAEB2AB1}"/>
              </a:ext>
            </a:extLst>
          </p:cNvPr>
          <p:cNvSpPr/>
          <p:nvPr/>
        </p:nvSpPr>
        <p:spPr>
          <a:xfrm>
            <a:off x="6230232" y="4765534"/>
            <a:ext cx="231523" cy="10295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8" name="正方形/長方形 67">
            <a:extLst>
              <a:ext uri="{FF2B5EF4-FFF2-40B4-BE49-F238E27FC236}">
                <a16:creationId xmlns:a16="http://schemas.microsoft.com/office/drawing/2014/main" id="{47ADB5E4-D74E-4FBB-9FE8-7A5DE9A80E91}"/>
              </a:ext>
            </a:extLst>
          </p:cNvPr>
          <p:cNvSpPr/>
          <p:nvPr/>
        </p:nvSpPr>
        <p:spPr>
          <a:xfrm>
            <a:off x="6230232" y="5395267"/>
            <a:ext cx="231523" cy="10295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9" name="正方形/長方形 68">
            <a:extLst>
              <a:ext uri="{FF2B5EF4-FFF2-40B4-BE49-F238E27FC236}">
                <a16:creationId xmlns:a16="http://schemas.microsoft.com/office/drawing/2014/main" id="{9DA7E52F-884F-47A5-823A-6AB31905CF25}"/>
              </a:ext>
            </a:extLst>
          </p:cNvPr>
          <p:cNvSpPr/>
          <p:nvPr/>
        </p:nvSpPr>
        <p:spPr>
          <a:xfrm>
            <a:off x="6231593" y="5986278"/>
            <a:ext cx="231523" cy="10295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 name="正方形/長方形 69">
            <a:extLst>
              <a:ext uri="{FF2B5EF4-FFF2-40B4-BE49-F238E27FC236}">
                <a16:creationId xmlns:a16="http://schemas.microsoft.com/office/drawing/2014/main" id="{836531AD-D521-49DC-A9EF-DD1000F816A3}"/>
              </a:ext>
            </a:extLst>
          </p:cNvPr>
          <p:cNvSpPr/>
          <p:nvPr/>
        </p:nvSpPr>
        <p:spPr>
          <a:xfrm>
            <a:off x="7949458" y="3377525"/>
            <a:ext cx="231523" cy="10295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a:extLst>
              <a:ext uri="{FF2B5EF4-FFF2-40B4-BE49-F238E27FC236}">
                <a16:creationId xmlns:a16="http://schemas.microsoft.com/office/drawing/2014/main" id="{0D49815C-91B2-463B-83B5-95B8C1EA0A92}"/>
              </a:ext>
            </a:extLst>
          </p:cNvPr>
          <p:cNvSpPr txBox="1"/>
          <p:nvPr/>
        </p:nvSpPr>
        <p:spPr>
          <a:xfrm>
            <a:off x="5329428" y="6563592"/>
            <a:ext cx="4211034" cy="230832"/>
          </a:xfrm>
          <a:prstGeom prst="rect">
            <a:avLst/>
          </a:prstGeom>
          <a:noFill/>
        </p:spPr>
        <p:txBody>
          <a:bodyPr wrap="square" rtlCol="0">
            <a:spAutoFit/>
          </a:bodyPr>
          <a:lstStyle/>
          <a:p>
            <a:r>
              <a:rPr kumimoji="1" lang="en-US" altLang="ja-JP" sz="900" dirty="0"/>
              <a:t>※</a:t>
            </a:r>
            <a:r>
              <a:rPr kumimoji="1" lang="ja-JP" altLang="en-US" sz="900" dirty="0"/>
              <a:t>あくまでも参考情報なので、全コンテンツどなたでも参加可能です。</a:t>
            </a:r>
          </a:p>
        </p:txBody>
      </p:sp>
    </p:spTree>
    <p:extLst>
      <p:ext uri="{BB962C8B-B14F-4D97-AF65-F5344CB8AC3E}">
        <p14:creationId xmlns:p14="http://schemas.microsoft.com/office/powerpoint/2010/main" val="38109722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E5DFA763-3A65-4F2C-B232-10B6C43498B3}"/>
              </a:ext>
            </a:extLst>
          </p:cNvPr>
          <p:cNvSpPr/>
          <p:nvPr/>
        </p:nvSpPr>
        <p:spPr>
          <a:xfrm>
            <a:off x="167544" y="109728"/>
            <a:ext cx="4507992" cy="3566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b="1" dirty="0">
                <a:solidFill>
                  <a:srgbClr val="334CE5"/>
                </a:solidFill>
                <a:latin typeface="Yu Gothic" panose="020B0400000000000000" pitchFamily="34" charset="-128"/>
                <a:ea typeface="Yu Gothic" panose="020B0400000000000000" pitchFamily="34" charset="-128"/>
              </a:rPr>
              <a:t>基調講演登壇者</a:t>
            </a:r>
          </a:p>
        </p:txBody>
      </p:sp>
      <p:pic>
        <p:nvPicPr>
          <p:cNvPr id="30" name="図 29">
            <a:extLst>
              <a:ext uri="{FF2B5EF4-FFF2-40B4-BE49-F238E27FC236}">
                <a16:creationId xmlns:a16="http://schemas.microsoft.com/office/drawing/2014/main" id="{0213A07E-928E-7B48-A1FD-8A818DBA0C8B}"/>
              </a:ext>
            </a:extLst>
          </p:cNvPr>
          <p:cNvPicPr>
            <a:picLocks noChangeAspect="1"/>
          </p:cNvPicPr>
          <p:nvPr/>
        </p:nvPicPr>
        <p:blipFill>
          <a:blip r:embed="rId2"/>
          <a:stretch>
            <a:fillRect/>
          </a:stretch>
        </p:blipFill>
        <p:spPr>
          <a:xfrm>
            <a:off x="9347515" y="65670"/>
            <a:ext cx="486747" cy="577031"/>
          </a:xfrm>
          <a:prstGeom prst="rect">
            <a:avLst/>
          </a:prstGeom>
        </p:spPr>
      </p:pic>
      <p:pic>
        <p:nvPicPr>
          <p:cNvPr id="31" name="図 30">
            <a:extLst>
              <a:ext uri="{FF2B5EF4-FFF2-40B4-BE49-F238E27FC236}">
                <a16:creationId xmlns:a16="http://schemas.microsoft.com/office/drawing/2014/main" id="{C2E4933F-97C4-C142-BDE4-7A32B8FD59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54980" y="3555910"/>
            <a:ext cx="1244600" cy="1181100"/>
          </a:xfrm>
          <a:prstGeom prst="rect">
            <a:avLst/>
          </a:prstGeom>
        </p:spPr>
      </p:pic>
      <p:pic>
        <p:nvPicPr>
          <p:cNvPr id="35" name="図 34">
            <a:extLst>
              <a:ext uri="{FF2B5EF4-FFF2-40B4-BE49-F238E27FC236}">
                <a16:creationId xmlns:a16="http://schemas.microsoft.com/office/drawing/2014/main" id="{A52BED8F-6796-F240-8B32-4EA6B12EA75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7548" y="3555910"/>
            <a:ext cx="1219200" cy="1193800"/>
          </a:xfrm>
          <a:prstGeom prst="rect">
            <a:avLst/>
          </a:prstGeom>
        </p:spPr>
      </p:pic>
      <p:pic>
        <p:nvPicPr>
          <p:cNvPr id="36" name="図 35">
            <a:extLst>
              <a:ext uri="{FF2B5EF4-FFF2-40B4-BE49-F238E27FC236}">
                <a16:creationId xmlns:a16="http://schemas.microsoft.com/office/drawing/2014/main" id="{E12F7A22-D5E0-B94D-A1FB-6DA2D70C4E9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7548" y="978137"/>
            <a:ext cx="1181100" cy="1219200"/>
          </a:xfrm>
          <a:prstGeom prst="rect">
            <a:avLst/>
          </a:prstGeom>
        </p:spPr>
      </p:pic>
      <p:pic>
        <p:nvPicPr>
          <p:cNvPr id="37" name="図 36">
            <a:extLst>
              <a:ext uri="{FF2B5EF4-FFF2-40B4-BE49-F238E27FC236}">
                <a16:creationId xmlns:a16="http://schemas.microsoft.com/office/drawing/2014/main" id="{13BD1E16-277E-5C49-BFB0-9ADCA3E4187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70218" y="978137"/>
            <a:ext cx="1206500" cy="1181100"/>
          </a:xfrm>
          <a:prstGeom prst="rect">
            <a:avLst/>
          </a:prstGeom>
        </p:spPr>
      </p:pic>
      <p:pic>
        <p:nvPicPr>
          <p:cNvPr id="38" name="図 37">
            <a:extLst>
              <a:ext uri="{FF2B5EF4-FFF2-40B4-BE49-F238E27FC236}">
                <a16:creationId xmlns:a16="http://schemas.microsoft.com/office/drawing/2014/main" id="{62403E2B-3379-DF41-A318-A92A5319166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341704" y="3555910"/>
            <a:ext cx="1206500" cy="1181100"/>
          </a:xfrm>
          <a:prstGeom prst="rect">
            <a:avLst/>
          </a:prstGeom>
        </p:spPr>
      </p:pic>
      <p:pic>
        <p:nvPicPr>
          <p:cNvPr id="42" name="図 41">
            <a:extLst>
              <a:ext uri="{FF2B5EF4-FFF2-40B4-BE49-F238E27FC236}">
                <a16:creationId xmlns:a16="http://schemas.microsoft.com/office/drawing/2014/main" id="{4B8135BF-2997-2047-B108-E3CFA4D04C1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354404" y="978137"/>
            <a:ext cx="1181100" cy="1231900"/>
          </a:xfrm>
          <a:prstGeom prst="rect">
            <a:avLst/>
          </a:prstGeom>
        </p:spPr>
      </p:pic>
      <p:sp>
        <p:nvSpPr>
          <p:cNvPr id="3" name="正方形/長方形 2">
            <a:extLst>
              <a:ext uri="{FF2B5EF4-FFF2-40B4-BE49-F238E27FC236}">
                <a16:creationId xmlns:a16="http://schemas.microsoft.com/office/drawing/2014/main" id="{00DEEA48-7AFF-594E-940A-AA142E2FE232}"/>
              </a:ext>
            </a:extLst>
          </p:cNvPr>
          <p:cNvSpPr/>
          <p:nvPr/>
        </p:nvSpPr>
        <p:spPr>
          <a:xfrm>
            <a:off x="1430906" y="978137"/>
            <a:ext cx="1880106" cy="1754326"/>
          </a:xfrm>
          <a:prstGeom prst="rect">
            <a:avLst/>
          </a:prstGeom>
        </p:spPr>
        <p:txBody>
          <a:bodyPr wrap="square">
            <a:spAutoFit/>
          </a:bodyPr>
          <a:lstStyle/>
          <a:p>
            <a:r>
              <a:rPr lang="ja-JP" altLang="en-US" sz="900" b="1">
                <a:solidFill>
                  <a:srgbClr val="000000"/>
                </a:solidFill>
                <a:latin typeface="Yu Gothic" panose="020B0400000000000000" pitchFamily="34" charset="-128"/>
                <a:ea typeface="Yu Gothic" panose="020B0400000000000000" pitchFamily="34" charset="-128"/>
              </a:rPr>
              <a:t>上田祐司氏　</a:t>
            </a:r>
            <a:endParaRPr lang="en-US" altLang="ja-JP" sz="900" b="1" dirty="0">
              <a:solidFill>
                <a:srgbClr val="000000"/>
              </a:solidFill>
              <a:latin typeface="Yu Gothic" panose="020B0400000000000000" pitchFamily="34" charset="-128"/>
              <a:ea typeface="Yu Gothic" panose="020B0400000000000000" pitchFamily="34" charset="-128"/>
            </a:endParaRPr>
          </a:p>
          <a:p>
            <a:r>
              <a:rPr lang="ja-JP" altLang="en-US" sz="900" b="1">
                <a:solidFill>
                  <a:srgbClr val="000000"/>
                </a:solidFill>
                <a:latin typeface="Yu Gothic" panose="020B0400000000000000" pitchFamily="34" charset="-128"/>
                <a:ea typeface="Yu Gothic" panose="020B0400000000000000" pitchFamily="34" charset="-128"/>
              </a:rPr>
              <a:t>㈱ガイアックス 代表執行役社長</a:t>
            </a:r>
            <a:endParaRPr lang="en-US" altLang="ja-JP" sz="900" b="1" dirty="0">
              <a:solidFill>
                <a:srgbClr val="000000"/>
              </a:solidFill>
              <a:latin typeface="Yu Gothic" panose="020B0400000000000000" pitchFamily="34" charset="-128"/>
              <a:ea typeface="Yu Gothic" panose="020B0400000000000000" pitchFamily="34" charset="-128"/>
            </a:endParaRPr>
          </a:p>
          <a:p>
            <a:endParaRPr lang="ja-JP" altLang="en-US" sz="900">
              <a:latin typeface="Yu Gothic" panose="020B0400000000000000" pitchFamily="34" charset="-128"/>
              <a:ea typeface="Yu Gothic" panose="020B0400000000000000" pitchFamily="34" charset="-128"/>
            </a:endParaRPr>
          </a:p>
          <a:p>
            <a:r>
              <a:rPr lang="en-US" altLang="ja-JP" sz="900" dirty="0">
                <a:solidFill>
                  <a:srgbClr val="000000"/>
                </a:solidFill>
                <a:latin typeface="Yu Gothic" panose="020B0400000000000000" pitchFamily="34" charset="-128"/>
                <a:ea typeface="Yu Gothic" panose="020B0400000000000000" pitchFamily="34" charset="-128"/>
              </a:rPr>
              <a:t>1997</a:t>
            </a:r>
            <a:r>
              <a:rPr lang="ja-JP" altLang="en-US" sz="900">
                <a:solidFill>
                  <a:srgbClr val="000000"/>
                </a:solidFill>
                <a:latin typeface="Yu Gothic" panose="020B0400000000000000" pitchFamily="34" charset="-128"/>
                <a:ea typeface="Yu Gothic" panose="020B0400000000000000" pitchFamily="34" charset="-128"/>
              </a:rPr>
              <a:t>年、同志社大学経済学部卒業後に起業を志し、ベンチャー支援を事業内容とする会社に入社。一年半後、同社を退社。</a:t>
            </a:r>
            <a:r>
              <a:rPr lang="en-US" altLang="ja-JP" sz="900" dirty="0">
                <a:solidFill>
                  <a:srgbClr val="000000"/>
                </a:solidFill>
                <a:latin typeface="Yu Gothic" panose="020B0400000000000000" pitchFamily="34" charset="-128"/>
                <a:ea typeface="Yu Gothic" panose="020B0400000000000000" pitchFamily="34" charset="-128"/>
              </a:rPr>
              <a:t>1999</a:t>
            </a:r>
            <a:r>
              <a:rPr lang="ja-JP" altLang="en-US" sz="900">
                <a:solidFill>
                  <a:srgbClr val="000000"/>
                </a:solidFill>
                <a:latin typeface="Yu Gothic" panose="020B0400000000000000" pitchFamily="34" charset="-128"/>
                <a:ea typeface="Yu Gothic" panose="020B0400000000000000" pitchFamily="34" charset="-128"/>
              </a:rPr>
              <a:t>年、</a:t>
            </a:r>
            <a:r>
              <a:rPr lang="en-US" altLang="ja-JP" sz="900" dirty="0">
                <a:solidFill>
                  <a:srgbClr val="000000"/>
                </a:solidFill>
                <a:latin typeface="Yu Gothic" panose="020B0400000000000000" pitchFamily="34" charset="-128"/>
                <a:ea typeface="Yu Gothic" panose="020B0400000000000000" pitchFamily="34" charset="-128"/>
              </a:rPr>
              <a:t>24</a:t>
            </a:r>
            <a:r>
              <a:rPr lang="ja-JP" altLang="en-US" sz="900">
                <a:solidFill>
                  <a:srgbClr val="000000"/>
                </a:solidFill>
                <a:latin typeface="Yu Gothic" panose="020B0400000000000000" pitchFamily="34" charset="-128"/>
                <a:ea typeface="Yu Gothic" panose="020B0400000000000000" pitchFamily="34" charset="-128"/>
              </a:rPr>
              <a:t>歳で株式会社ガイアックスを設立する。</a:t>
            </a:r>
            <a:r>
              <a:rPr lang="en-US" altLang="ja-JP" sz="900" dirty="0">
                <a:solidFill>
                  <a:srgbClr val="000000"/>
                </a:solidFill>
                <a:latin typeface="Yu Gothic" panose="020B0400000000000000" pitchFamily="34" charset="-128"/>
                <a:ea typeface="Yu Gothic" panose="020B0400000000000000" pitchFamily="34" charset="-128"/>
              </a:rPr>
              <a:t>30</a:t>
            </a:r>
            <a:r>
              <a:rPr lang="ja-JP" altLang="en-US" sz="900">
                <a:solidFill>
                  <a:srgbClr val="000000"/>
                </a:solidFill>
                <a:latin typeface="Yu Gothic" panose="020B0400000000000000" pitchFamily="34" charset="-128"/>
                <a:ea typeface="Yu Gothic" panose="020B0400000000000000" pitchFamily="34" charset="-128"/>
              </a:rPr>
              <a:t>歳で株式公開。一般社団法人シェアリングエコノミー協会代表理事を務める。</a:t>
            </a:r>
            <a:endParaRPr lang="ja-JP" altLang="en-US" sz="900">
              <a:latin typeface="Yu Gothic" panose="020B0400000000000000" pitchFamily="34" charset="-128"/>
              <a:ea typeface="Yu Gothic" panose="020B0400000000000000" pitchFamily="34" charset="-128"/>
            </a:endParaRPr>
          </a:p>
        </p:txBody>
      </p:sp>
      <p:sp>
        <p:nvSpPr>
          <p:cNvPr id="12" name="正方形/長方形 11">
            <a:extLst>
              <a:ext uri="{FF2B5EF4-FFF2-40B4-BE49-F238E27FC236}">
                <a16:creationId xmlns:a16="http://schemas.microsoft.com/office/drawing/2014/main" id="{41DA98EA-577F-2C42-9814-91770FBF7BF8}"/>
              </a:ext>
            </a:extLst>
          </p:cNvPr>
          <p:cNvSpPr/>
          <p:nvPr/>
        </p:nvSpPr>
        <p:spPr>
          <a:xfrm>
            <a:off x="4578895" y="978137"/>
            <a:ext cx="1880105" cy="1754326"/>
          </a:xfrm>
          <a:prstGeom prst="rect">
            <a:avLst/>
          </a:prstGeom>
        </p:spPr>
        <p:txBody>
          <a:bodyPr wrap="square">
            <a:spAutoFit/>
          </a:bodyPr>
          <a:lstStyle/>
          <a:p>
            <a:r>
              <a:rPr lang="ja-JP" altLang="en-US" sz="900" b="1">
                <a:solidFill>
                  <a:srgbClr val="000000"/>
                </a:solidFill>
                <a:latin typeface="Yu Gothic" panose="020B0400000000000000" pitchFamily="34" charset="-128"/>
                <a:ea typeface="Yu Gothic" panose="020B0400000000000000" pitchFamily="34" charset="-128"/>
              </a:rPr>
              <a:t>秋元里奈氏　</a:t>
            </a:r>
            <a:endParaRPr lang="en-US" altLang="ja-JP" sz="900" b="1" dirty="0">
              <a:solidFill>
                <a:srgbClr val="000000"/>
              </a:solidFill>
              <a:latin typeface="Yu Gothic" panose="020B0400000000000000" pitchFamily="34" charset="-128"/>
              <a:ea typeface="Yu Gothic" panose="020B0400000000000000" pitchFamily="34" charset="-128"/>
            </a:endParaRPr>
          </a:p>
          <a:p>
            <a:r>
              <a:rPr lang="ja-JP" altLang="en-US" sz="900" b="1">
                <a:solidFill>
                  <a:srgbClr val="000000"/>
                </a:solidFill>
                <a:latin typeface="Yu Gothic" panose="020B0400000000000000" pitchFamily="34" charset="-128"/>
                <a:ea typeface="Yu Gothic" panose="020B0400000000000000" pitchFamily="34" charset="-128"/>
              </a:rPr>
              <a:t>㈱ビビッドガーデン 代表取締役社長</a:t>
            </a:r>
            <a:endParaRPr lang="en-US" altLang="ja-JP" sz="900" b="1" dirty="0">
              <a:solidFill>
                <a:srgbClr val="000000"/>
              </a:solidFill>
              <a:latin typeface="Yu Gothic" panose="020B0400000000000000" pitchFamily="34" charset="-128"/>
              <a:ea typeface="Yu Gothic" panose="020B0400000000000000" pitchFamily="34" charset="-128"/>
            </a:endParaRPr>
          </a:p>
          <a:p>
            <a:endParaRPr lang="ja-JP" altLang="en-US" sz="900">
              <a:latin typeface="Yu Gothic" panose="020B0400000000000000" pitchFamily="34" charset="-128"/>
              <a:ea typeface="Yu Gothic" panose="020B0400000000000000" pitchFamily="34" charset="-128"/>
            </a:endParaRPr>
          </a:p>
          <a:p>
            <a:r>
              <a:rPr lang="ja-JP" altLang="en-US" sz="900">
                <a:solidFill>
                  <a:srgbClr val="000000"/>
                </a:solidFill>
                <a:latin typeface="Yu Gothic" panose="020B0400000000000000" pitchFamily="34" charset="-128"/>
                <a:ea typeface="Yu Gothic" panose="020B0400000000000000" pitchFamily="34" charset="-128"/>
              </a:rPr>
              <a:t>神奈川県相模原市の農家に生まれる。慶應義塾大学理工学部卒業。</a:t>
            </a:r>
            <a:r>
              <a:rPr lang="en" altLang="ja-JP" sz="900" dirty="0" err="1">
                <a:solidFill>
                  <a:srgbClr val="000000"/>
                </a:solidFill>
                <a:latin typeface="Yu Gothic" panose="020B0400000000000000" pitchFamily="34" charset="-128"/>
                <a:ea typeface="Yu Gothic" panose="020B0400000000000000" pitchFamily="34" charset="-128"/>
              </a:rPr>
              <a:t>DeNA</a:t>
            </a:r>
            <a:r>
              <a:rPr lang="ja-JP" altLang="en-US" sz="900">
                <a:solidFill>
                  <a:srgbClr val="000000"/>
                </a:solidFill>
                <a:latin typeface="Yu Gothic" panose="020B0400000000000000" pitchFamily="34" charset="-128"/>
                <a:ea typeface="Yu Gothic" panose="020B0400000000000000" pitchFamily="34" charset="-128"/>
              </a:rPr>
              <a:t>にて</a:t>
            </a:r>
            <a:r>
              <a:rPr lang="en" altLang="ja-JP" sz="900" dirty="0">
                <a:solidFill>
                  <a:srgbClr val="000000"/>
                </a:solidFill>
                <a:latin typeface="Yu Gothic" panose="020B0400000000000000" pitchFamily="34" charset="-128"/>
                <a:ea typeface="Yu Gothic" panose="020B0400000000000000" pitchFamily="34" charset="-128"/>
              </a:rPr>
              <a:t>web</a:t>
            </a:r>
            <a:r>
              <a:rPr lang="ja-JP" altLang="en-US" sz="900">
                <a:solidFill>
                  <a:srgbClr val="000000"/>
                </a:solidFill>
                <a:latin typeface="Yu Gothic" panose="020B0400000000000000" pitchFamily="34" charset="-128"/>
                <a:ea typeface="Yu Gothic" panose="020B0400000000000000" pitchFamily="34" charset="-128"/>
              </a:rPr>
              <a:t>サービスのディレクター、営業チームリーダー、新規事業の立ち上げ、スマホアプリのマーケティング責任者を経験。</a:t>
            </a:r>
            <a:r>
              <a:rPr lang="en-US" altLang="ja-JP" sz="900" dirty="0">
                <a:solidFill>
                  <a:srgbClr val="000000"/>
                </a:solidFill>
                <a:latin typeface="Yu Gothic" panose="020B0400000000000000" pitchFamily="34" charset="-128"/>
                <a:ea typeface="Yu Gothic" panose="020B0400000000000000" pitchFamily="34" charset="-128"/>
              </a:rPr>
              <a:t>2016</a:t>
            </a:r>
            <a:r>
              <a:rPr lang="ja-JP" altLang="en-US" sz="900">
                <a:solidFill>
                  <a:srgbClr val="000000"/>
                </a:solidFill>
                <a:latin typeface="Yu Gothic" panose="020B0400000000000000" pitchFamily="34" charset="-128"/>
                <a:ea typeface="Yu Gothic" panose="020B0400000000000000" pitchFamily="34" charset="-128"/>
              </a:rPr>
              <a:t>年</a:t>
            </a:r>
            <a:r>
              <a:rPr lang="en-US" altLang="ja-JP" sz="900" dirty="0">
                <a:solidFill>
                  <a:srgbClr val="000000"/>
                </a:solidFill>
                <a:latin typeface="Yu Gothic" panose="020B0400000000000000" pitchFamily="34" charset="-128"/>
                <a:ea typeface="Yu Gothic" panose="020B0400000000000000" pitchFamily="34" charset="-128"/>
              </a:rPr>
              <a:t>11</a:t>
            </a:r>
            <a:r>
              <a:rPr lang="ja-JP" altLang="en-US" sz="900">
                <a:solidFill>
                  <a:srgbClr val="000000"/>
                </a:solidFill>
                <a:latin typeface="Yu Gothic" panose="020B0400000000000000" pitchFamily="34" charset="-128"/>
                <a:ea typeface="Yu Gothic" panose="020B0400000000000000" pitchFamily="34" charset="-128"/>
              </a:rPr>
              <a:t>月に</a:t>
            </a:r>
            <a:r>
              <a:rPr lang="en" altLang="ja-JP" sz="900" dirty="0">
                <a:solidFill>
                  <a:srgbClr val="000000"/>
                </a:solidFill>
                <a:latin typeface="Yu Gothic" panose="020B0400000000000000" pitchFamily="34" charset="-128"/>
                <a:ea typeface="Yu Gothic" panose="020B0400000000000000" pitchFamily="34" charset="-128"/>
              </a:rPr>
              <a:t>vivid garden</a:t>
            </a:r>
            <a:r>
              <a:rPr lang="ja-JP" altLang="en-US" sz="900">
                <a:solidFill>
                  <a:srgbClr val="000000"/>
                </a:solidFill>
                <a:latin typeface="Yu Gothic" panose="020B0400000000000000" pitchFamily="34" charset="-128"/>
                <a:ea typeface="Yu Gothic" panose="020B0400000000000000" pitchFamily="34" charset="-128"/>
              </a:rPr>
              <a:t>創業。</a:t>
            </a:r>
            <a:endParaRPr lang="ja-JP" altLang="en-US" sz="900">
              <a:latin typeface="Yu Gothic" panose="020B0400000000000000" pitchFamily="34" charset="-128"/>
              <a:ea typeface="Yu Gothic" panose="020B0400000000000000" pitchFamily="34" charset="-128"/>
            </a:endParaRPr>
          </a:p>
        </p:txBody>
      </p:sp>
      <p:sp>
        <p:nvSpPr>
          <p:cNvPr id="13" name="正方形/長方形 12">
            <a:extLst>
              <a:ext uri="{FF2B5EF4-FFF2-40B4-BE49-F238E27FC236}">
                <a16:creationId xmlns:a16="http://schemas.microsoft.com/office/drawing/2014/main" id="{CEB38EB9-9106-794F-913B-5363EA8C5FD3}"/>
              </a:ext>
            </a:extLst>
          </p:cNvPr>
          <p:cNvSpPr/>
          <p:nvPr/>
        </p:nvSpPr>
        <p:spPr>
          <a:xfrm>
            <a:off x="7763948" y="978137"/>
            <a:ext cx="2070314" cy="2169825"/>
          </a:xfrm>
          <a:prstGeom prst="rect">
            <a:avLst/>
          </a:prstGeom>
        </p:spPr>
        <p:txBody>
          <a:bodyPr wrap="square">
            <a:spAutoFit/>
          </a:bodyPr>
          <a:lstStyle/>
          <a:p>
            <a:r>
              <a:rPr lang="ja-JP" altLang="en-US" sz="900" b="1">
                <a:solidFill>
                  <a:srgbClr val="000000"/>
                </a:solidFill>
                <a:latin typeface="Yu Gothic" panose="020B0400000000000000" pitchFamily="34" charset="-128"/>
                <a:ea typeface="Yu Gothic" panose="020B0400000000000000" pitchFamily="34" charset="-128"/>
              </a:rPr>
              <a:t>田鹿倫基氏　</a:t>
            </a:r>
            <a:endParaRPr lang="en-US" altLang="ja-JP" sz="900" b="1" dirty="0">
              <a:solidFill>
                <a:srgbClr val="000000"/>
              </a:solidFill>
              <a:latin typeface="Yu Gothic" panose="020B0400000000000000" pitchFamily="34" charset="-128"/>
              <a:ea typeface="Yu Gothic" panose="020B0400000000000000" pitchFamily="34" charset="-128"/>
            </a:endParaRPr>
          </a:p>
          <a:p>
            <a:r>
              <a:rPr lang="ja-JP" altLang="en-US" sz="900" b="1">
                <a:solidFill>
                  <a:srgbClr val="000000"/>
                </a:solidFill>
                <a:latin typeface="Yu Gothic" panose="020B0400000000000000" pitchFamily="34" charset="-128"/>
                <a:ea typeface="Yu Gothic" panose="020B0400000000000000" pitchFamily="34" charset="-128"/>
              </a:rPr>
              <a:t>日南市ローカルベンチャー事務局</a:t>
            </a:r>
            <a:endParaRPr lang="en-US" altLang="ja-JP" sz="900" b="1" dirty="0">
              <a:solidFill>
                <a:srgbClr val="000000"/>
              </a:solidFill>
              <a:latin typeface="Yu Gothic" panose="020B0400000000000000" pitchFamily="34" charset="-128"/>
              <a:ea typeface="Yu Gothic" panose="020B0400000000000000" pitchFamily="34" charset="-128"/>
            </a:endParaRPr>
          </a:p>
          <a:p>
            <a:endParaRPr lang="ja-JP" altLang="en-US" sz="900">
              <a:latin typeface="Yu Gothic" panose="020B0400000000000000" pitchFamily="34" charset="-128"/>
              <a:ea typeface="Yu Gothic" panose="020B0400000000000000" pitchFamily="34" charset="-128"/>
            </a:endParaRPr>
          </a:p>
          <a:p>
            <a:r>
              <a:rPr lang="en-US" altLang="ja-JP" sz="900" dirty="0">
                <a:solidFill>
                  <a:srgbClr val="000000"/>
                </a:solidFill>
                <a:latin typeface="Yu Gothic" panose="020B0400000000000000" pitchFamily="34" charset="-128"/>
                <a:ea typeface="Yu Gothic" panose="020B0400000000000000" pitchFamily="34" charset="-128"/>
              </a:rPr>
              <a:t>1984</a:t>
            </a:r>
            <a:r>
              <a:rPr lang="ja-JP" altLang="en-US" sz="900">
                <a:solidFill>
                  <a:srgbClr val="000000"/>
                </a:solidFill>
                <a:latin typeface="Yu Gothic" panose="020B0400000000000000" pitchFamily="34" charset="-128"/>
                <a:ea typeface="Yu Gothic" panose="020B0400000000000000" pitchFamily="34" charset="-128"/>
              </a:rPr>
              <a:t>年生まれ、宮崎県出身。</a:t>
            </a:r>
            <a:r>
              <a:rPr lang="en-US" altLang="ja-JP" sz="900" dirty="0">
                <a:solidFill>
                  <a:srgbClr val="000000"/>
                </a:solidFill>
                <a:latin typeface="Yu Gothic" panose="020B0400000000000000" pitchFamily="34" charset="-128"/>
                <a:ea typeface="Yu Gothic" panose="020B0400000000000000" pitchFamily="34" charset="-128"/>
              </a:rPr>
              <a:t>2009</a:t>
            </a:r>
            <a:r>
              <a:rPr lang="ja-JP" altLang="en-US" sz="900">
                <a:solidFill>
                  <a:srgbClr val="000000"/>
                </a:solidFill>
                <a:latin typeface="Yu Gothic" panose="020B0400000000000000" pitchFamily="34" charset="-128"/>
                <a:ea typeface="Yu Gothic" panose="020B0400000000000000" pitchFamily="34" charset="-128"/>
              </a:rPr>
              <a:t>年宮崎大学を卒業後、株式会社リクルートに入社しインターネット広告の事業開発を担当。その後、上海に本社を置く広告会社、爱德威广告上海有限公司（アドウェイズ中国法人）に転職し、中国人スタッフとともに北京事務所の立ち上げを行う。</a:t>
            </a:r>
            <a:r>
              <a:rPr lang="en-US" altLang="ja-JP" sz="900" dirty="0">
                <a:solidFill>
                  <a:srgbClr val="000000"/>
                </a:solidFill>
                <a:latin typeface="Yu Gothic" panose="020B0400000000000000" pitchFamily="34" charset="-128"/>
                <a:ea typeface="Yu Gothic" panose="020B0400000000000000" pitchFamily="34" charset="-128"/>
              </a:rPr>
              <a:t>2013</a:t>
            </a:r>
            <a:r>
              <a:rPr lang="ja-JP" altLang="en-US" sz="900">
                <a:solidFill>
                  <a:srgbClr val="000000"/>
                </a:solidFill>
                <a:latin typeface="Yu Gothic" panose="020B0400000000000000" pitchFamily="34" charset="-128"/>
                <a:ea typeface="Yu Gothic" panose="020B0400000000000000" pitchFamily="34" charset="-128"/>
              </a:rPr>
              <a:t>年からは宮崎県日南市のマーケティング専門官として着任し、地域の人口動態を踏まえた地方創生関連事業を行う。</a:t>
            </a:r>
            <a:endParaRPr lang="ja-JP" altLang="en-US" sz="900">
              <a:latin typeface="Yu Gothic" panose="020B0400000000000000" pitchFamily="34" charset="-128"/>
              <a:ea typeface="Yu Gothic" panose="020B0400000000000000" pitchFamily="34" charset="-128"/>
            </a:endParaRPr>
          </a:p>
        </p:txBody>
      </p:sp>
      <p:sp>
        <p:nvSpPr>
          <p:cNvPr id="43" name="正方形/長方形 42">
            <a:extLst>
              <a:ext uri="{FF2B5EF4-FFF2-40B4-BE49-F238E27FC236}">
                <a16:creationId xmlns:a16="http://schemas.microsoft.com/office/drawing/2014/main" id="{7A812089-1A5C-B446-8E0D-B732167AA9B3}"/>
              </a:ext>
            </a:extLst>
          </p:cNvPr>
          <p:cNvSpPr/>
          <p:nvPr/>
        </p:nvSpPr>
        <p:spPr>
          <a:xfrm>
            <a:off x="1449437" y="3555910"/>
            <a:ext cx="1796807" cy="2446824"/>
          </a:xfrm>
          <a:prstGeom prst="rect">
            <a:avLst/>
          </a:prstGeom>
        </p:spPr>
        <p:txBody>
          <a:bodyPr wrap="square">
            <a:spAutoFit/>
          </a:bodyPr>
          <a:lstStyle/>
          <a:p>
            <a:r>
              <a:rPr lang="ja-JP" altLang="en-US" sz="900" b="1">
                <a:solidFill>
                  <a:srgbClr val="000000"/>
                </a:solidFill>
                <a:latin typeface="Yu Gothic" panose="020B0400000000000000" pitchFamily="34" charset="-128"/>
                <a:ea typeface="Yu Gothic" panose="020B0400000000000000" pitchFamily="34" charset="-128"/>
              </a:rPr>
              <a:t>入山章栄氏　</a:t>
            </a:r>
            <a:endParaRPr lang="en-US" altLang="ja-JP" sz="900" b="1" dirty="0">
              <a:solidFill>
                <a:srgbClr val="000000"/>
              </a:solidFill>
              <a:latin typeface="Yu Gothic" panose="020B0400000000000000" pitchFamily="34" charset="-128"/>
              <a:ea typeface="Yu Gothic" panose="020B0400000000000000" pitchFamily="34" charset="-128"/>
            </a:endParaRPr>
          </a:p>
          <a:p>
            <a:r>
              <a:rPr lang="ja-JP" altLang="en-US" sz="900" b="1">
                <a:solidFill>
                  <a:srgbClr val="000000"/>
                </a:solidFill>
                <a:latin typeface="Yu Gothic" panose="020B0400000000000000" pitchFamily="34" charset="-128"/>
                <a:ea typeface="Yu Gothic" panose="020B0400000000000000" pitchFamily="34" charset="-128"/>
              </a:rPr>
              <a:t>早稲田大学大学院／早稲田大学ビジネススクール教授</a:t>
            </a:r>
            <a:endParaRPr lang="en-US" altLang="ja-JP" sz="900" b="1" dirty="0">
              <a:solidFill>
                <a:srgbClr val="000000"/>
              </a:solidFill>
              <a:latin typeface="Yu Gothic" panose="020B0400000000000000" pitchFamily="34" charset="-128"/>
              <a:ea typeface="Yu Gothic" panose="020B0400000000000000" pitchFamily="34" charset="-128"/>
            </a:endParaRPr>
          </a:p>
          <a:p>
            <a:endParaRPr lang="ja-JP" altLang="en-US" sz="900">
              <a:latin typeface="Yu Gothic" panose="020B0400000000000000" pitchFamily="34" charset="-128"/>
              <a:ea typeface="Yu Gothic" panose="020B0400000000000000" pitchFamily="34" charset="-128"/>
            </a:endParaRPr>
          </a:p>
          <a:p>
            <a:r>
              <a:rPr lang="ja-JP" altLang="en-US" sz="900">
                <a:solidFill>
                  <a:srgbClr val="000000"/>
                </a:solidFill>
                <a:latin typeface="Yu Gothic" panose="020B0400000000000000" pitchFamily="34" charset="-128"/>
                <a:ea typeface="Yu Gothic" panose="020B0400000000000000" pitchFamily="34" charset="-128"/>
              </a:rPr>
              <a:t>慶應義塾大学経済学部卒業、同大学院経済学研究科修士課程修了。三菱総合研究所で、主に自動車メーカー・国内外政府機関への調査・コンサルティング業務に従事した後、</a:t>
            </a:r>
            <a:r>
              <a:rPr lang="en-US" altLang="ja-JP" sz="900" dirty="0">
                <a:solidFill>
                  <a:srgbClr val="000000"/>
                </a:solidFill>
                <a:latin typeface="Yu Gothic" panose="020B0400000000000000" pitchFamily="34" charset="-128"/>
                <a:ea typeface="Yu Gothic" panose="020B0400000000000000" pitchFamily="34" charset="-128"/>
              </a:rPr>
              <a:t>2008</a:t>
            </a:r>
            <a:r>
              <a:rPr lang="ja-JP" altLang="en-US" sz="900">
                <a:solidFill>
                  <a:srgbClr val="000000"/>
                </a:solidFill>
                <a:latin typeface="Yu Gothic" panose="020B0400000000000000" pitchFamily="34" charset="-128"/>
                <a:ea typeface="Yu Gothic" panose="020B0400000000000000" pitchFamily="34" charset="-128"/>
              </a:rPr>
              <a:t>年に米ピッツバーグ大学経営大学院より</a:t>
            </a:r>
            <a:r>
              <a:rPr lang="en" altLang="ja-JP" sz="900" dirty="0">
                <a:solidFill>
                  <a:srgbClr val="000000"/>
                </a:solidFill>
                <a:latin typeface="Yu Gothic" panose="020B0400000000000000" pitchFamily="34" charset="-128"/>
                <a:ea typeface="Yu Gothic" panose="020B0400000000000000" pitchFamily="34" charset="-128"/>
              </a:rPr>
              <a:t>Ph.D.</a:t>
            </a:r>
            <a:r>
              <a:rPr lang="ja-JP" altLang="en-US" sz="900">
                <a:solidFill>
                  <a:srgbClr val="000000"/>
                </a:solidFill>
                <a:latin typeface="Yu Gothic" panose="020B0400000000000000" pitchFamily="34" charset="-128"/>
                <a:ea typeface="Yu Gothic" panose="020B0400000000000000" pitchFamily="34" charset="-128"/>
              </a:rPr>
              <a:t>を取得。同年より米ニューヨーク州立大学バッファロー校ビジネススクール助教授。</a:t>
            </a:r>
            <a:r>
              <a:rPr lang="en-US" altLang="ja-JP" sz="900" dirty="0">
                <a:solidFill>
                  <a:srgbClr val="000000"/>
                </a:solidFill>
                <a:latin typeface="Yu Gothic" panose="020B0400000000000000" pitchFamily="34" charset="-128"/>
                <a:ea typeface="Yu Gothic" panose="020B0400000000000000" pitchFamily="34" charset="-128"/>
              </a:rPr>
              <a:t>13</a:t>
            </a:r>
            <a:r>
              <a:rPr lang="ja-JP" altLang="en-US" sz="900">
                <a:solidFill>
                  <a:srgbClr val="000000"/>
                </a:solidFill>
                <a:latin typeface="Yu Gothic" panose="020B0400000000000000" pitchFamily="34" charset="-128"/>
                <a:ea typeface="Yu Gothic" panose="020B0400000000000000" pitchFamily="34" charset="-128"/>
              </a:rPr>
              <a:t>年より早稲田大学大学院 早稲田大学ビジネススクール准教授。</a:t>
            </a:r>
            <a:r>
              <a:rPr lang="en-US" altLang="ja-JP" sz="900" dirty="0">
                <a:solidFill>
                  <a:srgbClr val="000000"/>
                </a:solidFill>
                <a:latin typeface="Yu Gothic" panose="020B0400000000000000" pitchFamily="34" charset="-128"/>
                <a:ea typeface="Yu Gothic" panose="020B0400000000000000" pitchFamily="34" charset="-128"/>
              </a:rPr>
              <a:t>19</a:t>
            </a:r>
            <a:r>
              <a:rPr lang="ja-JP" altLang="en-US" sz="900">
                <a:solidFill>
                  <a:srgbClr val="000000"/>
                </a:solidFill>
                <a:latin typeface="Yu Gothic" panose="020B0400000000000000" pitchFamily="34" charset="-128"/>
                <a:ea typeface="Yu Gothic" panose="020B0400000000000000" pitchFamily="34" charset="-128"/>
              </a:rPr>
              <a:t>年より現職。</a:t>
            </a:r>
            <a:endParaRPr lang="ja-JP" altLang="en-US" sz="900">
              <a:latin typeface="Yu Gothic" panose="020B0400000000000000" pitchFamily="34" charset="-128"/>
              <a:ea typeface="Yu Gothic" panose="020B0400000000000000" pitchFamily="34" charset="-128"/>
            </a:endParaRPr>
          </a:p>
        </p:txBody>
      </p:sp>
      <p:sp>
        <p:nvSpPr>
          <p:cNvPr id="44" name="正方形/長方形 43">
            <a:extLst>
              <a:ext uri="{FF2B5EF4-FFF2-40B4-BE49-F238E27FC236}">
                <a16:creationId xmlns:a16="http://schemas.microsoft.com/office/drawing/2014/main" id="{A72FBC32-AEC5-6F4F-AE5B-A819F72E4302}"/>
              </a:ext>
            </a:extLst>
          </p:cNvPr>
          <p:cNvSpPr/>
          <p:nvPr/>
        </p:nvSpPr>
        <p:spPr>
          <a:xfrm>
            <a:off x="4578895" y="3555910"/>
            <a:ext cx="1943827" cy="2723823"/>
          </a:xfrm>
          <a:prstGeom prst="rect">
            <a:avLst/>
          </a:prstGeom>
        </p:spPr>
        <p:txBody>
          <a:bodyPr wrap="square">
            <a:spAutoFit/>
          </a:bodyPr>
          <a:lstStyle/>
          <a:p>
            <a:r>
              <a:rPr lang="ja-JP" altLang="en-US" sz="900" b="1" dirty="0">
                <a:solidFill>
                  <a:srgbClr val="000000"/>
                </a:solidFill>
                <a:latin typeface="Yu Gothic" panose="020B0400000000000000" pitchFamily="34" charset="-128"/>
                <a:ea typeface="Yu Gothic" panose="020B0400000000000000" pitchFamily="34" charset="-128"/>
              </a:rPr>
              <a:t>矢田明子氏　</a:t>
            </a:r>
            <a:endParaRPr lang="en-US" altLang="ja-JP" sz="900" b="1" dirty="0">
              <a:solidFill>
                <a:srgbClr val="000000"/>
              </a:solidFill>
              <a:latin typeface="Yu Gothic" panose="020B0400000000000000" pitchFamily="34" charset="-128"/>
              <a:ea typeface="Yu Gothic" panose="020B0400000000000000" pitchFamily="34" charset="-128"/>
            </a:endParaRPr>
          </a:p>
          <a:p>
            <a:r>
              <a:rPr lang="en" altLang="ja-JP" sz="900" b="1" dirty="0">
                <a:solidFill>
                  <a:srgbClr val="000000"/>
                </a:solidFill>
                <a:latin typeface="Yu Gothic" panose="020B0400000000000000" pitchFamily="34" charset="-128"/>
                <a:ea typeface="Yu Gothic" panose="020B0400000000000000" pitchFamily="34" charset="-128"/>
              </a:rPr>
              <a:t>Community Nurse Company㈱ </a:t>
            </a:r>
            <a:r>
              <a:rPr lang="ja-JP" altLang="en-US" sz="900" b="1" dirty="0">
                <a:solidFill>
                  <a:srgbClr val="000000"/>
                </a:solidFill>
                <a:latin typeface="Yu Gothic" panose="020B0400000000000000" pitchFamily="34" charset="-128"/>
                <a:ea typeface="Yu Gothic" panose="020B0400000000000000" pitchFamily="34" charset="-128"/>
              </a:rPr>
              <a:t>代表取締役</a:t>
            </a:r>
            <a:endParaRPr lang="en-US" altLang="ja-JP" sz="900" b="1" dirty="0">
              <a:solidFill>
                <a:srgbClr val="000000"/>
              </a:solidFill>
              <a:latin typeface="Yu Gothic" panose="020B0400000000000000" pitchFamily="34" charset="-128"/>
              <a:ea typeface="Yu Gothic" panose="020B0400000000000000" pitchFamily="34" charset="-128"/>
            </a:endParaRPr>
          </a:p>
          <a:p>
            <a:endParaRPr lang="ja-JP" altLang="en-US" sz="900" dirty="0">
              <a:latin typeface="Yu Gothic" panose="020B0400000000000000" pitchFamily="34" charset="-128"/>
              <a:ea typeface="Yu Gothic" panose="020B0400000000000000" pitchFamily="34" charset="-128"/>
            </a:endParaRPr>
          </a:p>
          <a:p>
            <a:r>
              <a:rPr lang="en-US" altLang="ja-JP" sz="900" dirty="0">
                <a:solidFill>
                  <a:srgbClr val="000000"/>
                </a:solidFill>
                <a:latin typeface="Yu Gothic" panose="020B0400000000000000" pitchFamily="34" charset="-128"/>
                <a:ea typeface="Yu Gothic" panose="020B0400000000000000" pitchFamily="34" charset="-128"/>
              </a:rPr>
              <a:t>2014</a:t>
            </a:r>
            <a:r>
              <a:rPr lang="ja-JP" altLang="en-US" sz="900" dirty="0">
                <a:solidFill>
                  <a:srgbClr val="000000"/>
                </a:solidFill>
                <a:latin typeface="Yu Gothic" panose="020B0400000000000000" pitchFamily="34" charset="-128"/>
                <a:ea typeface="Yu Gothic" panose="020B0400000000000000" pitchFamily="34" charset="-128"/>
              </a:rPr>
              <a:t>年島根大学医学部看護学科を卒業、人材育成を中心に事業を運営する</a:t>
            </a:r>
            <a:r>
              <a:rPr lang="en-US" altLang="ja-JP" sz="900" dirty="0">
                <a:solidFill>
                  <a:srgbClr val="000000"/>
                </a:solidFill>
                <a:latin typeface="Yu Gothic" panose="020B0400000000000000" pitchFamily="34" charset="-128"/>
                <a:ea typeface="Yu Gothic" panose="020B0400000000000000" pitchFamily="34" charset="-128"/>
              </a:rPr>
              <a:t>『</a:t>
            </a:r>
            <a:r>
              <a:rPr lang="en" altLang="ja-JP" sz="900" dirty="0">
                <a:solidFill>
                  <a:srgbClr val="000000"/>
                </a:solidFill>
                <a:latin typeface="Yu Gothic" panose="020B0400000000000000" pitchFamily="34" charset="-128"/>
                <a:ea typeface="Yu Gothic" panose="020B0400000000000000" pitchFamily="34" charset="-128"/>
              </a:rPr>
              <a:t>NPO</a:t>
            </a:r>
            <a:r>
              <a:rPr lang="ja-JP" altLang="en-US" sz="900" dirty="0">
                <a:solidFill>
                  <a:srgbClr val="000000"/>
                </a:solidFill>
                <a:latin typeface="Yu Gothic" panose="020B0400000000000000" pitchFamily="34" charset="-128"/>
                <a:ea typeface="Yu Gothic" panose="020B0400000000000000" pitchFamily="34" charset="-128"/>
              </a:rPr>
              <a:t>法人おっちラボ</a:t>
            </a:r>
            <a:r>
              <a:rPr lang="en-US" altLang="ja-JP" sz="900" dirty="0">
                <a:solidFill>
                  <a:srgbClr val="000000"/>
                </a:solidFill>
                <a:latin typeface="Yu Gothic" panose="020B0400000000000000" pitchFamily="34" charset="-128"/>
                <a:ea typeface="Yu Gothic" panose="020B0400000000000000" pitchFamily="34" charset="-128"/>
              </a:rPr>
              <a:t>』</a:t>
            </a:r>
            <a:r>
              <a:rPr lang="ja-JP" altLang="en-US" sz="900" dirty="0">
                <a:solidFill>
                  <a:srgbClr val="000000"/>
                </a:solidFill>
                <a:latin typeface="Yu Gothic" panose="020B0400000000000000" pitchFamily="34" charset="-128"/>
                <a:ea typeface="Yu Gothic" panose="020B0400000000000000" pitchFamily="34" charset="-128"/>
              </a:rPr>
              <a:t>を立ち上げ。雲南市が主催する課題解決人材育成事業「幸雲南塾」で地域に飛び出す医療人材によるコミュニティづくりを提案。</a:t>
            </a:r>
            <a:r>
              <a:rPr lang="en-US" altLang="ja-JP" sz="900" dirty="0">
                <a:solidFill>
                  <a:srgbClr val="000000"/>
                </a:solidFill>
                <a:latin typeface="Yu Gothic" panose="020B0400000000000000" pitchFamily="34" charset="-128"/>
                <a:ea typeface="Yu Gothic" panose="020B0400000000000000" pitchFamily="34" charset="-128"/>
              </a:rPr>
              <a:t>2016</a:t>
            </a:r>
            <a:r>
              <a:rPr lang="ja-JP" altLang="en-US" sz="900" dirty="0">
                <a:solidFill>
                  <a:srgbClr val="000000"/>
                </a:solidFill>
                <a:latin typeface="Yu Gothic" panose="020B0400000000000000" pitchFamily="34" charset="-128"/>
                <a:ea typeface="Yu Gothic" panose="020B0400000000000000" pitchFamily="34" charset="-128"/>
              </a:rPr>
              <a:t>年</a:t>
            </a:r>
            <a:r>
              <a:rPr lang="en-US" altLang="ja-JP" sz="900" dirty="0">
                <a:solidFill>
                  <a:srgbClr val="000000"/>
                </a:solidFill>
                <a:latin typeface="Yu Gothic" panose="020B0400000000000000" pitchFamily="34" charset="-128"/>
                <a:ea typeface="Yu Gothic" panose="020B0400000000000000" pitchFamily="34" charset="-128"/>
              </a:rPr>
              <a:t>5</a:t>
            </a:r>
            <a:r>
              <a:rPr lang="ja-JP" altLang="en-US" sz="900" dirty="0">
                <a:solidFill>
                  <a:srgbClr val="000000"/>
                </a:solidFill>
                <a:latin typeface="Yu Gothic" panose="020B0400000000000000" pitchFamily="34" charset="-128"/>
                <a:ea typeface="Yu Gothic" panose="020B0400000000000000" pitchFamily="34" charset="-128"/>
              </a:rPr>
              <a:t>月より「コミュニティナースプロジェクト」でその育成やコミュニティナース経験のシェアをスタート。</a:t>
            </a:r>
            <a:r>
              <a:rPr lang="en-US" altLang="ja-JP" sz="900" dirty="0">
                <a:solidFill>
                  <a:srgbClr val="000000"/>
                </a:solidFill>
                <a:latin typeface="Yu Gothic" panose="020B0400000000000000" pitchFamily="34" charset="-128"/>
                <a:ea typeface="Yu Gothic" panose="020B0400000000000000" pitchFamily="34" charset="-128"/>
              </a:rPr>
              <a:t>2017</a:t>
            </a:r>
            <a:r>
              <a:rPr lang="ja-JP" altLang="en-US" sz="900" dirty="0">
                <a:solidFill>
                  <a:srgbClr val="000000"/>
                </a:solidFill>
                <a:latin typeface="Yu Gothic" panose="020B0400000000000000" pitchFamily="34" charset="-128"/>
                <a:ea typeface="Yu Gothic" panose="020B0400000000000000" pitchFamily="34" charset="-128"/>
              </a:rPr>
              <a:t>年に</a:t>
            </a:r>
            <a:r>
              <a:rPr lang="en" altLang="ja-JP" sz="900" dirty="0">
                <a:solidFill>
                  <a:srgbClr val="000000"/>
                </a:solidFill>
                <a:latin typeface="Yu Gothic" panose="020B0400000000000000" pitchFamily="34" charset="-128"/>
                <a:ea typeface="Yu Gothic" panose="020B0400000000000000" pitchFamily="34" charset="-128"/>
              </a:rPr>
              <a:t>Community Nurse Company</a:t>
            </a:r>
            <a:r>
              <a:rPr lang="ja-JP" altLang="en-US" sz="900" dirty="0">
                <a:solidFill>
                  <a:srgbClr val="000000"/>
                </a:solidFill>
                <a:latin typeface="Yu Gothic" panose="020B0400000000000000" pitchFamily="34" charset="-128"/>
                <a:ea typeface="Yu Gothic" panose="020B0400000000000000" pitchFamily="34" charset="-128"/>
              </a:rPr>
              <a:t>株式会社を設立。</a:t>
            </a:r>
            <a:r>
              <a:rPr lang="en-US" altLang="ja-JP" sz="900" dirty="0">
                <a:solidFill>
                  <a:srgbClr val="000000"/>
                </a:solidFill>
                <a:latin typeface="Yu Gothic" panose="020B0400000000000000" pitchFamily="34" charset="-128"/>
                <a:ea typeface="Yu Gothic" panose="020B0400000000000000" pitchFamily="34" charset="-128"/>
              </a:rPr>
              <a:t>2019</a:t>
            </a:r>
            <a:r>
              <a:rPr lang="ja-JP" altLang="en-US" sz="900" dirty="0">
                <a:solidFill>
                  <a:srgbClr val="000000"/>
                </a:solidFill>
                <a:latin typeface="Yu Gothic" panose="020B0400000000000000" pitchFamily="34" charset="-128"/>
                <a:ea typeface="Yu Gothic" panose="020B0400000000000000" pitchFamily="34" charset="-128"/>
              </a:rPr>
              <a:t>年</a:t>
            </a:r>
            <a:r>
              <a:rPr lang="en-US" altLang="ja-JP" sz="900" dirty="0">
                <a:solidFill>
                  <a:srgbClr val="000000"/>
                </a:solidFill>
                <a:latin typeface="Yu Gothic" panose="020B0400000000000000" pitchFamily="34" charset="-128"/>
                <a:ea typeface="Yu Gothic" panose="020B0400000000000000" pitchFamily="34" charset="-128"/>
              </a:rPr>
              <a:t>2</a:t>
            </a:r>
            <a:r>
              <a:rPr lang="ja-JP" altLang="en-US" sz="900" dirty="0">
                <a:solidFill>
                  <a:srgbClr val="000000"/>
                </a:solidFill>
                <a:latin typeface="Yu Gothic" panose="020B0400000000000000" pitchFamily="34" charset="-128"/>
                <a:ea typeface="Yu Gothic" panose="020B0400000000000000" pitchFamily="34" charset="-128"/>
              </a:rPr>
              <a:t>月</a:t>
            </a:r>
            <a:r>
              <a:rPr lang="en-US" altLang="ja-JP" sz="900" dirty="0">
                <a:solidFill>
                  <a:srgbClr val="000000"/>
                </a:solidFill>
                <a:latin typeface="Yu Gothic" panose="020B0400000000000000" pitchFamily="34" charset="-128"/>
                <a:ea typeface="Yu Gothic" panose="020B0400000000000000" pitchFamily="34" charset="-128"/>
              </a:rPr>
              <a:t>『</a:t>
            </a:r>
            <a:r>
              <a:rPr lang="ja-JP" altLang="en-US" sz="900" dirty="0">
                <a:solidFill>
                  <a:srgbClr val="000000"/>
                </a:solidFill>
                <a:latin typeface="Yu Gothic" panose="020B0400000000000000" pitchFamily="34" charset="-128"/>
                <a:ea typeface="Yu Gothic" panose="020B0400000000000000" pitchFamily="34" charset="-128"/>
              </a:rPr>
              <a:t>コミュニティナース </a:t>
            </a:r>
            <a:r>
              <a:rPr lang="en-US" altLang="ja-JP" sz="900" dirty="0">
                <a:solidFill>
                  <a:srgbClr val="000000"/>
                </a:solidFill>
                <a:latin typeface="Yu Gothic" panose="020B0400000000000000" pitchFamily="34" charset="-128"/>
                <a:ea typeface="Yu Gothic" panose="020B0400000000000000" pitchFamily="34" charset="-128"/>
              </a:rPr>
              <a:t>―</a:t>
            </a:r>
            <a:r>
              <a:rPr lang="ja-JP" altLang="en-US" sz="900" dirty="0">
                <a:solidFill>
                  <a:srgbClr val="000000"/>
                </a:solidFill>
                <a:latin typeface="Yu Gothic" panose="020B0400000000000000" pitchFamily="34" charset="-128"/>
                <a:ea typeface="Yu Gothic" panose="020B0400000000000000" pitchFamily="34" charset="-128"/>
              </a:rPr>
              <a:t>まちを元気にする“おせっかい”焼きの看護師</a:t>
            </a:r>
            <a:r>
              <a:rPr lang="en-US" altLang="ja-JP" sz="900" dirty="0">
                <a:solidFill>
                  <a:srgbClr val="000000"/>
                </a:solidFill>
                <a:latin typeface="Yu Gothic" panose="020B0400000000000000" pitchFamily="34" charset="-128"/>
                <a:ea typeface="Yu Gothic" panose="020B0400000000000000" pitchFamily="34" charset="-128"/>
              </a:rPr>
              <a:t>』</a:t>
            </a:r>
            <a:r>
              <a:rPr lang="ja-JP" altLang="en-US" sz="900" dirty="0">
                <a:solidFill>
                  <a:srgbClr val="000000"/>
                </a:solidFill>
                <a:latin typeface="Yu Gothic" panose="020B0400000000000000" pitchFamily="34" charset="-128"/>
                <a:ea typeface="Yu Gothic" panose="020B0400000000000000" pitchFamily="34" charset="-128"/>
              </a:rPr>
              <a:t>が木楽舎より刊行。</a:t>
            </a:r>
            <a:endParaRPr lang="ja-JP" altLang="en-US" sz="900" dirty="0">
              <a:latin typeface="Yu Gothic" panose="020B0400000000000000" pitchFamily="34" charset="-128"/>
              <a:ea typeface="Yu Gothic" panose="020B0400000000000000" pitchFamily="34" charset="-128"/>
            </a:endParaRPr>
          </a:p>
        </p:txBody>
      </p:sp>
      <p:pic>
        <p:nvPicPr>
          <p:cNvPr id="46" name="図 45">
            <a:extLst>
              <a:ext uri="{FF2B5EF4-FFF2-40B4-BE49-F238E27FC236}">
                <a16:creationId xmlns:a16="http://schemas.microsoft.com/office/drawing/2014/main" id="{831B94D7-DED0-2C43-9CB8-643957AD5A96}"/>
              </a:ext>
            </a:extLst>
          </p:cNvPr>
          <p:cNvPicPr>
            <a:picLocks noChangeAspect="1"/>
          </p:cNvPicPr>
          <p:nvPr/>
        </p:nvPicPr>
        <p:blipFill rotWithShape="1">
          <a:blip r:embed="rId2"/>
          <a:srcRect l="-4936" b="42161"/>
          <a:stretch/>
        </p:blipFill>
        <p:spPr>
          <a:xfrm>
            <a:off x="3674241" y="1347974"/>
            <a:ext cx="510773" cy="333749"/>
          </a:xfrm>
          <a:prstGeom prst="rect">
            <a:avLst/>
          </a:prstGeom>
        </p:spPr>
      </p:pic>
      <p:sp>
        <p:nvSpPr>
          <p:cNvPr id="47" name="正方形/長方形 46">
            <a:extLst>
              <a:ext uri="{FF2B5EF4-FFF2-40B4-BE49-F238E27FC236}">
                <a16:creationId xmlns:a16="http://schemas.microsoft.com/office/drawing/2014/main" id="{BA366AB0-2813-7244-AAC3-9684F714B174}"/>
              </a:ext>
            </a:extLst>
          </p:cNvPr>
          <p:cNvSpPr/>
          <p:nvPr/>
        </p:nvSpPr>
        <p:spPr>
          <a:xfrm>
            <a:off x="7799580" y="3555910"/>
            <a:ext cx="2106420" cy="3277820"/>
          </a:xfrm>
          <a:prstGeom prst="rect">
            <a:avLst/>
          </a:prstGeom>
        </p:spPr>
        <p:txBody>
          <a:bodyPr wrap="square">
            <a:spAutoFit/>
          </a:bodyPr>
          <a:lstStyle/>
          <a:p>
            <a:r>
              <a:rPr lang="ja-JP" altLang="en-US" sz="900" b="1" dirty="0">
                <a:solidFill>
                  <a:srgbClr val="000000"/>
                </a:solidFill>
                <a:latin typeface="Yu Gothic" panose="020B0400000000000000" pitchFamily="34" charset="-128"/>
                <a:ea typeface="Yu Gothic" panose="020B0400000000000000" pitchFamily="34" charset="-128"/>
              </a:rPr>
              <a:t>岡晴信氏　</a:t>
            </a:r>
            <a:endParaRPr lang="en-US" altLang="ja-JP" sz="900" b="1" dirty="0">
              <a:solidFill>
                <a:srgbClr val="000000"/>
              </a:solidFill>
              <a:latin typeface="Yu Gothic" panose="020B0400000000000000" pitchFamily="34" charset="-128"/>
              <a:ea typeface="Yu Gothic" panose="020B0400000000000000" pitchFamily="34" charset="-128"/>
            </a:endParaRPr>
          </a:p>
          <a:p>
            <a:r>
              <a:rPr lang="ja-JP" altLang="en-US" sz="900" b="1" dirty="0">
                <a:solidFill>
                  <a:srgbClr val="000000"/>
                </a:solidFill>
                <a:latin typeface="Yu Gothic" panose="020B0400000000000000" pitchFamily="34" charset="-128"/>
                <a:ea typeface="Yu Gothic" panose="020B0400000000000000" pitchFamily="34" charset="-128"/>
              </a:rPr>
              <a:t>㈱竹中工務店 まちづくり戦略室</a:t>
            </a:r>
            <a:r>
              <a:rPr lang="en-US" altLang="ja-JP" sz="900" b="1" dirty="0">
                <a:solidFill>
                  <a:srgbClr val="000000"/>
                </a:solidFill>
                <a:latin typeface="Yu Gothic" panose="020B0400000000000000" pitchFamily="34" charset="-128"/>
                <a:ea typeface="Yu Gothic" panose="020B0400000000000000" pitchFamily="34" charset="-128"/>
              </a:rPr>
              <a:t>(</a:t>
            </a:r>
            <a:r>
              <a:rPr lang="ja-JP" altLang="en-US" sz="900" b="1" dirty="0">
                <a:solidFill>
                  <a:srgbClr val="000000"/>
                </a:solidFill>
                <a:latin typeface="Yu Gothic" panose="020B0400000000000000" pitchFamily="34" charset="-128"/>
                <a:ea typeface="Yu Gothic" panose="020B0400000000000000" pitchFamily="34" charset="-128"/>
              </a:rPr>
              <a:t>島根県雲南市政策企画部</a:t>
            </a:r>
            <a:r>
              <a:rPr lang="en-US" altLang="ja-JP" sz="900" b="1" dirty="0">
                <a:solidFill>
                  <a:srgbClr val="000000"/>
                </a:solidFill>
                <a:latin typeface="Yu Gothic" panose="020B0400000000000000" pitchFamily="34" charset="-128"/>
                <a:ea typeface="Yu Gothic" panose="020B0400000000000000" pitchFamily="34" charset="-128"/>
              </a:rPr>
              <a:t>)</a:t>
            </a:r>
          </a:p>
          <a:p>
            <a:endParaRPr lang="en-US" altLang="ja-JP" sz="900" dirty="0">
              <a:solidFill>
                <a:srgbClr val="000000"/>
              </a:solidFill>
              <a:latin typeface="Yu Gothic" panose="020B0400000000000000" pitchFamily="34" charset="-128"/>
              <a:ea typeface="Yu Gothic" panose="020B0400000000000000" pitchFamily="34" charset="-128"/>
            </a:endParaRPr>
          </a:p>
          <a:p>
            <a:r>
              <a:rPr lang="en-US" altLang="ja-JP" sz="900" dirty="0">
                <a:solidFill>
                  <a:srgbClr val="000000"/>
                </a:solidFill>
                <a:latin typeface="Yu Gothic" panose="020B0400000000000000" pitchFamily="34" charset="-128"/>
                <a:ea typeface="Yu Gothic" panose="020B0400000000000000" pitchFamily="34" charset="-128"/>
              </a:rPr>
              <a:t>1994</a:t>
            </a:r>
            <a:r>
              <a:rPr lang="ja-JP" altLang="en-US" sz="900" dirty="0">
                <a:solidFill>
                  <a:srgbClr val="000000"/>
                </a:solidFill>
                <a:latin typeface="Yu Gothic" panose="020B0400000000000000" pitchFamily="34" charset="-128"/>
                <a:ea typeface="Yu Gothic" panose="020B0400000000000000" pitchFamily="34" charset="-128"/>
              </a:rPr>
              <a:t>年大学卒業後、ゼネコンに事務系社員として入社し、経理・総務・海外経理を担当し退職。海外遊学ののち理系大学に入り直し建築学を学ぶ。卒業後、アトリエ系設計事務所で住宅設計を担当。</a:t>
            </a:r>
            <a:r>
              <a:rPr lang="en-US" altLang="ja-JP" sz="900" dirty="0">
                <a:solidFill>
                  <a:srgbClr val="000000"/>
                </a:solidFill>
                <a:latin typeface="Yu Gothic" panose="020B0400000000000000" pitchFamily="34" charset="-128"/>
                <a:ea typeface="Yu Gothic" panose="020B0400000000000000" pitchFamily="34" charset="-128"/>
              </a:rPr>
              <a:t>2005</a:t>
            </a:r>
            <a:r>
              <a:rPr lang="ja-JP" altLang="en-US" sz="900" dirty="0">
                <a:solidFill>
                  <a:srgbClr val="000000"/>
                </a:solidFill>
                <a:latin typeface="Yu Gothic" panose="020B0400000000000000" pitchFamily="34" charset="-128"/>
                <a:ea typeface="Yu Gothic" panose="020B0400000000000000" pitchFamily="34" charset="-128"/>
              </a:rPr>
              <a:t>年竹中工務店に入社。入社後は、ワークプレイスプロデュース本部に所属し大手企業のグローバル本社の構築をはじめ、メーカーや商社の本社や研究所など、数多く企業のオフィスづくりのコンサルティングに従事。</a:t>
            </a:r>
            <a:br>
              <a:rPr lang="ja-JP" altLang="en-US" sz="900" dirty="0">
                <a:solidFill>
                  <a:srgbClr val="000000"/>
                </a:solidFill>
                <a:latin typeface="Yu Gothic" panose="020B0400000000000000" pitchFamily="34" charset="-128"/>
                <a:ea typeface="Yu Gothic" panose="020B0400000000000000" pitchFamily="34" charset="-128"/>
              </a:rPr>
            </a:br>
            <a:r>
              <a:rPr lang="en-US" altLang="ja-JP" sz="900" dirty="0">
                <a:solidFill>
                  <a:srgbClr val="000000"/>
                </a:solidFill>
                <a:latin typeface="Yu Gothic" panose="020B0400000000000000" pitchFamily="34" charset="-128"/>
                <a:ea typeface="Yu Gothic" panose="020B0400000000000000" pitchFamily="34" charset="-128"/>
              </a:rPr>
              <a:t>2016</a:t>
            </a:r>
            <a:r>
              <a:rPr lang="ja-JP" altLang="en-US" sz="900" dirty="0">
                <a:solidFill>
                  <a:srgbClr val="000000"/>
                </a:solidFill>
                <a:latin typeface="Yu Gothic" panose="020B0400000000000000" pitchFamily="34" charset="-128"/>
                <a:ea typeface="Yu Gothic" panose="020B0400000000000000" pitchFamily="34" charset="-128"/>
              </a:rPr>
              <a:t>年、経営企画室へ異動、新規事業開発を担当し、</a:t>
            </a:r>
            <a:r>
              <a:rPr lang="en-US" altLang="ja-JP" sz="900" dirty="0">
                <a:solidFill>
                  <a:srgbClr val="000000"/>
                </a:solidFill>
                <a:latin typeface="Yu Gothic" panose="020B0400000000000000" pitchFamily="34" charset="-128"/>
                <a:ea typeface="Yu Gothic" panose="020B0400000000000000" pitchFamily="34" charset="-128"/>
              </a:rPr>
              <a:t>2017</a:t>
            </a:r>
            <a:r>
              <a:rPr lang="ja-JP" altLang="en-US" sz="900" dirty="0">
                <a:solidFill>
                  <a:srgbClr val="000000"/>
                </a:solidFill>
                <a:latin typeface="Yu Gothic" panose="020B0400000000000000" pitchFamily="34" charset="-128"/>
                <a:ea typeface="Yu Gothic" panose="020B0400000000000000" pitchFamily="34" charset="-128"/>
              </a:rPr>
              <a:t>年にまちづくり戦略室を立ち上げる。</a:t>
            </a:r>
            <a:r>
              <a:rPr lang="en-US" altLang="ja-JP" sz="900" dirty="0">
                <a:solidFill>
                  <a:srgbClr val="000000"/>
                </a:solidFill>
                <a:latin typeface="Yu Gothic" panose="020B0400000000000000" pitchFamily="34" charset="-128"/>
                <a:ea typeface="Yu Gothic" panose="020B0400000000000000" pitchFamily="34" charset="-128"/>
              </a:rPr>
              <a:t>2019</a:t>
            </a:r>
            <a:r>
              <a:rPr lang="ja-JP" altLang="en-US" sz="900" dirty="0">
                <a:solidFill>
                  <a:srgbClr val="000000"/>
                </a:solidFill>
                <a:latin typeface="Yu Gothic" panose="020B0400000000000000" pitchFamily="34" charset="-128"/>
                <a:ea typeface="Yu Gothic" panose="020B0400000000000000" pitchFamily="34" charset="-128"/>
              </a:rPr>
              <a:t>年に島根県雲南市と地域連携協定を担当し、地域おこし企業人として雲南市へ在籍出向し、企業と自治体の新しい共創できる仕組みづくりを従事。</a:t>
            </a:r>
          </a:p>
        </p:txBody>
      </p:sp>
      <p:sp>
        <p:nvSpPr>
          <p:cNvPr id="48" name="テキスト ボックス 47">
            <a:extLst>
              <a:ext uri="{FF2B5EF4-FFF2-40B4-BE49-F238E27FC236}">
                <a16:creationId xmlns:a16="http://schemas.microsoft.com/office/drawing/2014/main" id="{500599C8-4894-2640-AE2F-C7CFCEEF0CFB}"/>
              </a:ext>
            </a:extLst>
          </p:cNvPr>
          <p:cNvSpPr txBox="1"/>
          <p:nvPr/>
        </p:nvSpPr>
        <p:spPr>
          <a:xfrm>
            <a:off x="147108" y="654287"/>
            <a:ext cx="5880066" cy="309710"/>
          </a:xfrm>
          <a:prstGeom prst="rect">
            <a:avLst/>
          </a:prstGeom>
          <a:grpFill/>
          <a:ln w="3175">
            <a:noFill/>
          </a:ln>
        </p:spPr>
        <p:txBody>
          <a:bodyPr wrap="none" lIns="99569" tIns="49785" rIns="99569" bIns="49785" rtlCol="0">
            <a:noAutofit/>
          </a:bodyPr>
          <a:lstStyle/>
          <a:p>
            <a:r>
              <a:rPr kumimoji="1" lang="en-US" altLang="ja-JP" sz="1200" b="1" dirty="0">
                <a:solidFill>
                  <a:prstClr val="black"/>
                </a:solidFill>
                <a:highlight>
                  <a:srgbClr val="FFE406"/>
                </a:highlight>
                <a:latin typeface="Yu Gothic" panose="020B0400000000000000" pitchFamily="34" charset="-128"/>
                <a:ea typeface="Yu Gothic" panose="020B0400000000000000" pitchFamily="34" charset="-128"/>
              </a:rPr>
              <a:t>DAY1</a:t>
            </a:r>
            <a:r>
              <a:rPr kumimoji="1" lang="ja-JP" altLang="en-US" sz="1200" b="1">
                <a:solidFill>
                  <a:prstClr val="black"/>
                </a:solidFill>
                <a:highlight>
                  <a:srgbClr val="FFE406"/>
                </a:highlight>
                <a:latin typeface="Yu Gothic" panose="020B0400000000000000" pitchFamily="34" charset="-128"/>
                <a:ea typeface="Yu Gothic" panose="020B0400000000000000" pitchFamily="34" charset="-128"/>
              </a:rPr>
              <a:t>：</a:t>
            </a:r>
            <a:r>
              <a:rPr lang="ja-JP" altLang="en" sz="1200" b="1">
                <a:highlight>
                  <a:srgbClr val="FFE406"/>
                </a:highlight>
                <a:latin typeface="Yu Gothic" panose="020B0400000000000000" pitchFamily="34" charset="-128"/>
                <a:ea typeface="Yu Gothic" panose="020B0400000000000000" pitchFamily="34" charset="-128"/>
              </a:rPr>
              <a:t>「</a:t>
            </a:r>
            <a:r>
              <a:rPr lang="en" altLang="ja-JP" sz="1200" b="1" dirty="0">
                <a:highlight>
                  <a:srgbClr val="FFE406"/>
                </a:highlight>
                <a:latin typeface="Yu Gothic" panose="020B0400000000000000" pitchFamily="34" charset="-128"/>
                <a:ea typeface="Yu Gothic" panose="020B0400000000000000" pitchFamily="34" charset="-128"/>
              </a:rPr>
              <a:t>with </a:t>
            </a:r>
            <a:r>
              <a:rPr lang="ja-JP" altLang="en-US" sz="1200" b="1">
                <a:highlight>
                  <a:srgbClr val="FFE406"/>
                </a:highlight>
                <a:latin typeface="Yu Gothic" panose="020B0400000000000000" pitchFamily="34" charset="-128"/>
                <a:ea typeface="Yu Gothic" panose="020B0400000000000000" pitchFamily="34" charset="-128"/>
              </a:rPr>
              <a:t>コロナ時代のニューノーマルを創る新たなパートナーシップのありかた」</a:t>
            </a:r>
          </a:p>
        </p:txBody>
      </p:sp>
      <p:sp>
        <p:nvSpPr>
          <p:cNvPr id="51" name="テキスト ボックス 50">
            <a:extLst>
              <a:ext uri="{FF2B5EF4-FFF2-40B4-BE49-F238E27FC236}">
                <a16:creationId xmlns:a16="http://schemas.microsoft.com/office/drawing/2014/main" id="{CFAFDA91-BABF-644D-804A-676FD4107C7D}"/>
              </a:ext>
            </a:extLst>
          </p:cNvPr>
          <p:cNvSpPr txBox="1"/>
          <p:nvPr/>
        </p:nvSpPr>
        <p:spPr>
          <a:xfrm>
            <a:off x="147108" y="3147235"/>
            <a:ext cx="5880066" cy="309710"/>
          </a:xfrm>
          <a:prstGeom prst="rect">
            <a:avLst/>
          </a:prstGeom>
          <a:grpFill/>
          <a:ln w="3175">
            <a:noFill/>
          </a:ln>
        </p:spPr>
        <p:txBody>
          <a:bodyPr wrap="none" lIns="99569" tIns="49785" rIns="99569" bIns="49785" rtlCol="0">
            <a:noAutofit/>
          </a:bodyPr>
          <a:lstStyle/>
          <a:p>
            <a:r>
              <a:rPr lang="en" altLang="ja-JP" sz="1200" b="1" dirty="0">
                <a:highlight>
                  <a:srgbClr val="FFE406"/>
                </a:highlight>
                <a:latin typeface="Yu Gothic" panose="020B0400000000000000" pitchFamily="34" charset="-128"/>
                <a:ea typeface="Yu Gothic" panose="020B0400000000000000" pitchFamily="34" charset="-128"/>
              </a:rPr>
              <a:t>DAY2</a:t>
            </a:r>
            <a:r>
              <a:rPr lang="ja-JP" altLang="en" sz="1200" b="1">
                <a:highlight>
                  <a:srgbClr val="FFE406"/>
                </a:highlight>
                <a:latin typeface="Yu Gothic" panose="020B0400000000000000" pitchFamily="34" charset="-128"/>
                <a:ea typeface="Yu Gothic" panose="020B0400000000000000" pitchFamily="34" charset="-128"/>
              </a:rPr>
              <a:t>：</a:t>
            </a:r>
            <a:r>
              <a:rPr lang="ja-JP" altLang="en-US" sz="1200" b="1">
                <a:highlight>
                  <a:srgbClr val="FFE406"/>
                </a:highlight>
                <a:latin typeface="Yu Gothic" panose="020B0400000000000000" pitchFamily="34" charset="-128"/>
                <a:ea typeface="Yu Gothic" panose="020B0400000000000000" pitchFamily="34" charset="-128"/>
              </a:rPr>
              <a:t>これからのイノベーションとそれを牽引する越境人材</a:t>
            </a:r>
          </a:p>
        </p:txBody>
      </p:sp>
    </p:spTree>
    <p:extLst>
      <p:ext uri="{BB962C8B-B14F-4D97-AF65-F5344CB8AC3E}">
        <p14:creationId xmlns:p14="http://schemas.microsoft.com/office/powerpoint/2010/main" val="4055631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995AB9B9-1533-1347-AD41-104E40768D6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448" y="3688201"/>
            <a:ext cx="1219200" cy="1231900"/>
          </a:xfrm>
          <a:prstGeom prst="rect">
            <a:avLst/>
          </a:prstGeom>
        </p:spPr>
      </p:pic>
      <p:pic>
        <p:nvPicPr>
          <p:cNvPr id="3" name="図 2">
            <a:extLst>
              <a:ext uri="{FF2B5EF4-FFF2-40B4-BE49-F238E27FC236}">
                <a16:creationId xmlns:a16="http://schemas.microsoft.com/office/drawing/2014/main" id="{BD8AE23D-A439-A642-B08B-979643FD4F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51403" y="3688201"/>
            <a:ext cx="1257300" cy="1193800"/>
          </a:xfrm>
          <a:prstGeom prst="rect">
            <a:avLst/>
          </a:prstGeom>
        </p:spPr>
      </p:pic>
      <p:pic>
        <p:nvPicPr>
          <p:cNvPr id="4" name="図 3">
            <a:extLst>
              <a:ext uri="{FF2B5EF4-FFF2-40B4-BE49-F238E27FC236}">
                <a16:creationId xmlns:a16="http://schemas.microsoft.com/office/drawing/2014/main" id="{C12FB325-C936-E444-A735-472207D914D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60876" y="3688201"/>
            <a:ext cx="1244600" cy="1193800"/>
          </a:xfrm>
          <a:prstGeom prst="rect">
            <a:avLst/>
          </a:prstGeom>
        </p:spPr>
      </p:pic>
      <p:pic>
        <p:nvPicPr>
          <p:cNvPr id="5" name="図 4">
            <a:extLst>
              <a:ext uri="{FF2B5EF4-FFF2-40B4-BE49-F238E27FC236}">
                <a16:creationId xmlns:a16="http://schemas.microsoft.com/office/drawing/2014/main" id="{0CDD9EAE-768B-8344-BF26-6B84BC01462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00592" y="810876"/>
            <a:ext cx="1244600" cy="1206500"/>
          </a:xfrm>
          <a:prstGeom prst="rect">
            <a:avLst/>
          </a:prstGeom>
        </p:spPr>
      </p:pic>
      <p:pic>
        <p:nvPicPr>
          <p:cNvPr id="6" name="図 5">
            <a:extLst>
              <a:ext uri="{FF2B5EF4-FFF2-40B4-BE49-F238E27FC236}">
                <a16:creationId xmlns:a16="http://schemas.microsoft.com/office/drawing/2014/main" id="{7B906CAA-75AA-9742-865C-C48992AFB87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619378" y="776321"/>
            <a:ext cx="1282700" cy="1130300"/>
          </a:xfrm>
          <a:prstGeom prst="rect">
            <a:avLst/>
          </a:prstGeom>
        </p:spPr>
      </p:pic>
      <p:sp>
        <p:nvSpPr>
          <p:cNvPr id="8" name="正方形/長方形 7">
            <a:extLst>
              <a:ext uri="{FF2B5EF4-FFF2-40B4-BE49-F238E27FC236}">
                <a16:creationId xmlns:a16="http://schemas.microsoft.com/office/drawing/2014/main" id="{27C1589D-9D26-064A-9635-B59AE48BBAD1}"/>
              </a:ext>
            </a:extLst>
          </p:cNvPr>
          <p:cNvSpPr/>
          <p:nvPr/>
        </p:nvSpPr>
        <p:spPr>
          <a:xfrm>
            <a:off x="1404894" y="795838"/>
            <a:ext cx="2018333" cy="2169825"/>
          </a:xfrm>
          <a:prstGeom prst="rect">
            <a:avLst/>
          </a:prstGeom>
        </p:spPr>
        <p:txBody>
          <a:bodyPr wrap="square">
            <a:spAutoFit/>
          </a:bodyPr>
          <a:lstStyle/>
          <a:p>
            <a:r>
              <a:rPr lang="ja-JP" altLang="en-US" sz="900" b="1">
                <a:solidFill>
                  <a:srgbClr val="000000"/>
                </a:solidFill>
                <a:latin typeface="Yu Gothic" panose="020B0400000000000000" pitchFamily="34" charset="-128"/>
                <a:ea typeface="Yu Gothic" panose="020B0400000000000000" pitchFamily="34" charset="-128"/>
              </a:rPr>
              <a:t>広井良典氏　</a:t>
            </a:r>
            <a:endParaRPr lang="en-US" altLang="ja-JP" sz="900" b="1" dirty="0">
              <a:solidFill>
                <a:srgbClr val="000000"/>
              </a:solidFill>
              <a:latin typeface="Yu Gothic" panose="020B0400000000000000" pitchFamily="34" charset="-128"/>
              <a:ea typeface="Yu Gothic" panose="020B0400000000000000" pitchFamily="34" charset="-128"/>
            </a:endParaRPr>
          </a:p>
          <a:p>
            <a:r>
              <a:rPr lang="ja-JP" altLang="en-US" sz="900" b="1">
                <a:solidFill>
                  <a:srgbClr val="000000"/>
                </a:solidFill>
                <a:latin typeface="Yu Gothic" panose="020B0400000000000000" pitchFamily="34" charset="-128"/>
                <a:ea typeface="Yu Gothic" panose="020B0400000000000000" pitchFamily="34" charset="-128"/>
              </a:rPr>
              <a:t>京都大学こころの未来研究センター 教授</a:t>
            </a:r>
            <a:endParaRPr lang="en-US" altLang="ja-JP" sz="900" b="1" dirty="0">
              <a:solidFill>
                <a:srgbClr val="000000"/>
              </a:solidFill>
              <a:latin typeface="Yu Gothic" panose="020B0400000000000000" pitchFamily="34" charset="-128"/>
              <a:ea typeface="Yu Gothic" panose="020B0400000000000000" pitchFamily="34" charset="-128"/>
            </a:endParaRPr>
          </a:p>
          <a:p>
            <a:endParaRPr lang="ja-JP" altLang="en-US" sz="900">
              <a:latin typeface="Yu Gothic" panose="020B0400000000000000" pitchFamily="34" charset="-128"/>
              <a:ea typeface="Yu Gothic" panose="020B0400000000000000" pitchFamily="34" charset="-128"/>
            </a:endParaRPr>
          </a:p>
          <a:p>
            <a:r>
              <a:rPr lang="en-US" altLang="ja-JP" sz="900" dirty="0">
                <a:solidFill>
                  <a:srgbClr val="000000"/>
                </a:solidFill>
                <a:latin typeface="Yu Gothic" panose="020B0400000000000000" pitchFamily="34" charset="-128"/>
                <a:ea typeface="Yu Gothic" panose="020B0400000000000000" pitchFamily="34" charset="-128"/>
              </a:rPr>
              <a:t>1961</a:t>
            </a:r>
            <a:r>
              <a:rPr lang="ja-JP" altLang="en-US" sz="900">
                <a:solidFill>
                  <a:srgbClr val="000000"/>
                </a:solidFill>
                <a:latin typeface="Yu Gothic" panose="020B0400000000000000" pitchFamily="34" charset="-128"/>
                <a:ea typeface="Yu Gothic" panose="020B0400000000000000" pitchFamily="34" charset="-128"/>
              </a:rPr>
              <a:t>年岡山市に生まれる。</a:t>
            </a:r>
            <a:r>
              <a:rPr lang="en-US" altLang="ja-JP" sz="900" dirty="0">
                <a:solidFill>
                  <a:srgbClr val="000000"/>
                </a:solidFill>
                <a:latin typeface="Yu Gothic" panose="020B0400000000000000" pitchFamily="34" charset="-128"/>
                <a:ea typeface="Yu Gothic" panose="020B0400000000000000" pitchFamily="34" charset="-128"/>
              </a:rPr>
              <a:t>1984</a:t>
            </a:r>
            <a:r>
              <a:rPr lang="ja-JP" altLang="en-US" sz="900">
                <a:solidFill>
                  <a:srgbClr val="000000"/>
                </a:solidFill>
                <a:latin typeface="Yu Gothic" panose="020B0400000000000000" pitchFamily="34" charset="-128"/>
                <a:ea typeface="Yu Gothic" panose="020B0400000000000000" pitchFamily="34" charset="-128"/>
              </a:rPr>
              <a:t>年東京大学教養学部卒業（科学史・科学哲学専攻）、</a:t>
            </a:r>
            <a:r>
              <a:rPr lang="en-US" altLang="ja-JP" sz="900" dirty="0">
                <a:solidFill>
                  <a:srgbClr val="000000"/>
                </a:solidFill>
                <a:latin typeface="Yu Gothic" panose="020B0400000000000000" pitchFamily="34" charset="-128"/>
                <a:ea typeface="Yu Gothic" panose="020B0400000000000000" pitchFamily="34" charset="-128"/>
              </a:rPr>
              <a:t>1986</a:t>
            </a:r>
            <a:r>
              <a:rPr lang="ja-JP" altLang="en-US" sz="900">
                <a:solidFill>
                  <a:srgbClr val="000000"/>
                </a:solidFill>
                <a:latin typeface="Yu Gothic" panose="020B0400000000000000" pitchFamily="34" charset="-128"/>
                <a:ea typeface="Yu Gothic" panose="020B0400000000000000" pitchFamily="34" charset="-128"/>
              </a:rPr>
              <a:t>年同大学院総合文化研究科修士課程修了。厚生省勤務をへて、</a:t>
            </a:r>
            <a:r>
              <a:rPr lang="en-US" altLang="ja-JP" sz="900" dirty="0">
                <a:solidFill>
                  <a:srgbClr val="000000"/>
                </a:solidFill>
                <a:latin typeface="Yu Gothic" panose="020B0400000000000000" pitchFamily="34" charset="-128"/>
                <a:ea typeface="Yu Gothic" panose="020B0400000000000000" pitchFamily="34" charset="-128"/>
              </a:rPr>
              <a:t>1996</a:t>
            </a:r>
            <a:r>
              <a:rPr lang="ja-JP" altLang="en-US" sz="900">
                <a:solidFill>
                  <a:srgbClr val="000000"/>
                </a:solidFill>
                <a:latin typeface="Yu Gothic" panose="020B0400000000000000" pitchFamily="34" charset="-128"/>
                <a:ea typeface="Yu Gothic" panose="020B0400000000000000" pitchFamily="34" charset="-128"/>
              </a:rPr>
              <a:t>年より千葉大学法経学部（現・法政経学部）助教授、</a:t>
            </a:r>
            <a:r>
              <a:rPr lang="en-US" altLang="ja-JP" sz="900" dirty="0">
                <a:solidFill>
                  <a:srgbClr val="000000"/>
                </a:solidFill>
                <a:latin typeface="Yu Gothic" panose="020B0400000000000000" pitchFamily="34" charset="-128"/>
                <a:ea typeface="Yu Gothic" panose="020B0400000000000000" pitchFamily="34" charset="-128"/>
              </a:rPr>
              <a:t>2003</a:t>
            </a:r>
            <a:r>
              <a:rPr lang="ja-JP" altLang="en-US" sz="900">
                <a:solidFill>
                  <a:srgbClr val="000000"/>
                </a:solidFill>
                <a:latin typeface="Yu Gothic" panose="020B0400000000000000" pitchFamily="34" charset="-128"/>
                <a:ea typeface="Yu Gothic" panose="020B0400000000000000" pitchFamily="34" charset="-128"/>
              </a:rPr>
              <a:t>年より同教授、この間（</a:t>
            </a:r>
            <a:r>
              <a:rPr lang="en-US" altLang="ja-JP" sz="900" dirty="0">
                <a:solidFill>
                  <a:srgbClr val="000000"/>
                </a:solidFill>
                <a:latin typeface="Yu Gothic" panose="020B0400000000000000" pitchFamily="34" charset="-128"/>
                <a:ea typeface="Yu Gothic" panose="020B0400000000000000" pitchFamily="34" charset="-128"/>
              </a:rPr>
              <a:t>2001‐02</a:t>
            </a:r>
            <a:r>
              <a:rPr lang="ja-JP" altLang="en-US" sz="900">
                <a:solidFill>
                  <a:srgbClr val="000000"/>
                </a:solidFill>
                <a:latin typeface="Yu Gothic" panose="020B0400000000000000" pitchFamily="34" charset="-128"/>
                <a:ea typeface="Yu Gothic" panose="020B0400000000000000" pitchFamily="34" charset="-128"/>
              </a:rPr>
              <a:t>年）マサチューセッツ工科大学（</a:t>
            </a:r>
            <a:r>
              <a:rPr lang="en" altLang="ja-JP" sz="900" dirty="0">
                <a:solidFill>
                  <a:srgbClr val="000000"/>
                </a:solidFill>
                <a:latin typeface="Yu Gothic" panose="020B0400000000000000" pitchFamily="34" charset="-128"/>
                <a:ea typeface="Yu Gothic" panose="020B0400000000000000" pitchFamily="34" charset="-128"/>
              </a:rPr>
              <a:t>MIT</a:t>
            </a:r>
            <a:r>
              <a:rPr lang="ja-JP" altLang="en" sz="900">
                <a:solidFill>
                  <a:srgbClr val="000000"/>
                </a:solidFill>
                <a:latin typeface="Yu Gothic" panose="020B0400000000000000" pitchFamily="34" charset="-128"/>
                <a:ea typeface="Yu Gothic" panose="020B0400000000000000" pitchFamily="34" charset="-128"/>
              </a:rPr>
              <a:t>）</a:t>
            </a:r>
            <a:r>
              <a:rPr lang="ja-JP" altLang="en-US" sz="900">
                <a:solidFill>
                  <a:srgbClr val="000000"/>
                </a:solidFill>
                <a:latin typeface="Yu Gothic" panose="020B0400000000000000" pitchFamily="34" charset="-128"/>
                <a:ea typeface="Yu Gothic" panose="020B0400000000000000" pitchFamily="34" charset="-128"/>
              </a:rPr>
              <a:t>客員研究員。</a:t>
            </a:r>
            <a:r>
              <a:rPr lang="en-US" altLang="ja-JP" sz="900" dirty="0">
                <a:solidFill>
                  <a:srgbClr val="000000"/>
                </a:solidFill>
                <a:latin typeface="Yu Gothic" panose="020B0400000000000000" pitchFamily="34" charset="-128"/>
                <a:ea typeface="Yu Gothic" panose="020B0400000000000000" pitchFamily="34" charset="-128"/>
              </a:rPr>
              <a:t>2016</a:t>
            </a:r>
            <a:r>
              <a:rPr lang="ja-JP" altLang="en-US" sz="900">
                <a:solidFill>
                  <a:srgbClr val="000000"/>
                </a:solidFill>
                <a:latin typeface="Yu Gothic" panose="020B0400000000000000" pitchFamily="34" charset="-128"/>
                <a:ea typeface="Yu Gothic" panose="020B0400000000000000" pitchFamily="34" charset="-128"/>
              </a:rPr>
              <a:t>年より現職。専攻、公共政策、科学哲学。</a:t>
            </a:r>
            <a:endParaRPr lang="ja-JP" altLang="en-US" sz="900">
              <a:latin typeface="Yu Gothic" panose="020B0400000000000000" pitchFamily="34" charset="-128"/>
              <a:ea typeface="Yu Gothic" panose="020B0400000000000000" pitchFamily="34" charset="-128"/>
            </a:endParaRPr>
          </a:p>
        </p:txBody>
      </p:sp>
      <p:sp>
        <p:nvSpPr>
          <p:cNvPr id="9" name="正方形/長方形 8">
            <a:extLst>
              <a:ext uri="{FF2B5EF4-FFF2-40B4-BE49-F238E27FC236}">
                <a16:creationId xmlns:a16="http://schemas.microsoft.com/office/drawing/2014/main" id="{59B2FDB5-513C-0A4B-91C1-147E3472B307}"/>
              </a:ext>
            </a:extLst>
          </p:cNvPr>
          <p:cNvSpPr/>
          <p:nvPr/>
        </p:nvSpPr>
        <p:spPr>
          <a:xfrm>
            <a:off x="167544" y="109728"/>
            <a:ext cx="4507992" cy="3566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b="1" dirty="0">
                <a:solidFill>
                  <a:srgbClr val="334CE5"/>
                </a:solidFill>
                <a:latin typeface="Yu Gothic" panose="020B0400000000000000" pitchFamily="34" charset="-128"/>
                <a:ea typeface="Yu Gothic" panose="020B0400000000000000" pitchFamily="34" charset="-128"/>
              </a:rPr>
              <a:t>基調講演登壇者</a:t>
            </a:r>
          </a:p>
        </p:txBody>
      </p:sp>
      <p:pic>
        <p:nvPicPr>
          <p:cNvPr id="10" name="図 9">
            <a:extLst>
              <a:ext uri="{FF2B5EF4-FFF2-40B4-BE49-F238E27FC236}">
                <a16:creationId xmlns:a16="http://schemas.microsoft.com/office/drawing/2014/main" id="{D8F19BDF-F89D-6B41-BE85-80A828D25088}"/>
              </a:ext>
            </a:extLst>
          </p:cNvPr>
          <p:cNvPicPr>
            <a:picLocks noChangeAspect="1"/>
          </p:cNvPicPr>
          <p:nvPr/>
        </p:nvPicPr>
        <p:blipFill>
          <a:blip r:embed="rId7"/>
          <a:stretch>
            <a:fillRect/>
          </a:stretch>
        </p:blipFill>
        <p:spPr>
          <a:xfrm>
            <a:off x="9347515" y="65670"/>
            <a:ext cx="486747" cy="577031"/>
          </a:xfrm>
          <a:prstGeom prst="rect">
            <a:avLst/>
          </a:prstGeom>
        </p:spPr>
      </p:pic>
      <p:sp>
        <p:nvSpPr>
          <p:cNvPr id="13" name="正方形/長方形 12">
            <a:extLst>
              <a:ext uri="{FF2B5EF4-FFF2-40B4-BE49-F238E27FC236}">
                <a16:creationId xmlns:a16="http://schemas.microsoft.com/office/drawing/2014/main" id="{D6B88EE2-C377-F441-85B8-7DE87A6577B7}"/>
              </a:ext>
            </a:extLst>
          </p:cNvPr>
          <p:cNvSpPr/>
          <p:nvPr/>
        </p:nvSpPr>
        <p:spPr>
          <a:xfrm>
            <a:off x="4735068" y="780522"/>
            <a:ext cx="1898348" cy="2862322"/>
          </a:xfrm>
          <a:prstGeom prst="rect">
            <a:avLst/>
          </a:prstGeom>
        </p:spPr>
        <p:txBody>
          <a:bodyPr wrap="square">
            <a:spAutoFit/>
          </a:bodyPr>
          <a:lstStyle/>
          <a:p>
            <a:r>
              <a:rPr lang="ja-JP" altLang="en-US" sz="900" b="1" dirty="0">
                <a:solidFill>
                  <a:srgbClr val="000000"/>
                </a:solidFill>
                <a:latin typeface="Yu Gothic" panose="020B0400000000000000" pitchFamily="34" charset="-128"/>
                <a:ea typeface="Yu Gothic" panose="020B0400000000000000" pitchFamily="34" charset="-128"/>
              </a:rPr>
              <a:t>末松弥奈子氏　</a:t>
            </a:r>
            <a:endParaRPr lang="en-US" altLang="ja-JP" sz="900" b="1" dirty="0">
              <a:solidFill>
                <a:srgbClr val="000000"/>
              </a:solidFill>
              <a:latin typeface="Yu Gothic" panose="020B0400000000000000" pitchFamily="34" charset="-128"/>
              <a:ea typeface="Yu Gothic" panose="020B0400000000000000" pitchFamily="34" charset="-128"/>
            </a:endParaRPr>
          </a:p>
          <a:p>
            <a:r>
              <a:rPr lang="ja-JP" altLang="en-US" sz="900" b="1" dirty="0">
                <a:solidFill>
                  <a:srgbClr val="000000"/>
                </a:solidFill>
                <a:latin typeface="Yu Gothic" panose="020B0400000000000000" pitchFamily="34" charset="-128"/>
                <a:ea typeface="Yu Gothic" panose="020B0400000000000000" pitchFamily="34" charset="-128"/>
              </a:rPr>
              <a:t>㈱ジャパンタイムズ 代表取締役会長 </a:t>
            </a:r>
            <a:r>
              <a:rPr lang="en-US" altLang="ja-JP" sz="900" b="1" dirty="0">
                <a:solidFill>
                  <a:srgbClr val="000000"/>
                </a:solidFill>
                <a:latin typeface="Yu Gothic" panose="020B0400000000000000" pitchFamily="34" charset="-128"/>
                <a:ea typeface="Yu Gothic" panose="020B0400000000000000" pitchFamily="34" charset="-128"/>
              </a:rPr>
              <a:t> / </a:t>
            </a:r>
            <a:r>
              <a:rPr lang="en-US" altLang="ja-JP" sz="900" b="1" dirty="0" err="1">
                <a:solidFill>
                  <a:srgbClr val="000000"/>
                </a:solidFill>
                <a:latin typeface="Yu Gothic" panose="020B0400000000000000" pitchFamily="34" charset="-128"/>
                <a:ea typeface="Yu Gothic" panose="020B0400000000000000" pitchFamily="34" charset="-128"/>
              </a:rPr>
              <a:t>Satoyama</a:t>
            </a:r>
            <a:r>
              <a:rPr lang="ja-JP" altLang="en-US" sz="900" b="1" dirty="0">
                <a:solidFill>
                  <a:srgbClr val="000000"/>
                </a:solidFill>
                <a:latin typeface="Yu Gothic" panose="020B0400000000000000" pitchFamily="34" charset="-128"/>
                <a:ea typeface="Yu Gothic" panose="020B0400000000000000" pitchFamily="34" charset="-128"/>
              </a:rPr>
              <a:t>推進コンソーシアム代表</a:t>
            </a:r>
            <a:endParaRPr lang="en-US" altLang="ja-JP" sz="900" b="1" dirty="0">
              <a:solidFill>
                <a:srgbClr val="000000"/>
              </a:solidFill>
              <a:latin typeface="Yu Gothic" panose="020B0400000000000000" pitchFamily="34" charset="-128"/>
              <a:ea typeface="Yu Gothic" panose="020B0400000000000000" pitchFamily="34" charset="-128"/>
            </a:endParaRPr>
          </a:p>
          <a:p>
            <a:endParaRPr lang="ja-JP" altLang="en-US" sz="900" dirty="0">
              <a:latin typeface="Yu Gothic" panose="020B0400000000000000" pitchFamily="34" charset="-128"/>
              <a:ea typeface="Yu Gothic" panose="020B0400000000000000" pitchFamily="34" charset="-128"/>
            </a:endParaRPr>
          </a:p>
          <a:p>
            <a:r>
              <a:rPr lang="ja-JP" altLang="en-US" sz="900" dirty="0">
                <a:solidFill>
                  <a:srgbClr val="000000"/>
                </a:solidFill>
                <a:latin typeface="Yu Gothic" panose="020B0400000000000000" pitchFamily="34" charset="-128"/>
                <a:ea typeface="Yu Gothic" panose="020B0400000000000000" pitchFamily="34" charset="-128"/>
              </a:rPr>
              <a:t>広島県出身。</a:t>
            </a:r>
            <a:r>
              <a:rPr lang="en-US" altLang="ja-JP" sz="900" dirty="0">
                <a:solidFill>
                  <a:srgbClr val="000000"/>
                </a:solidFill>
                <a:latin typeface="Yu Gothic" panose="020B0400000000000000" pitchFamily="34" charset="-128"/>
                <a:ea typeface="Yu Gothic" panose="020B0400000000000000" pitchFamily="34" charset="-128"/>
              </a:rPr>
              <a:t>1993</a:t>
            </a:r>
            <a:r>
              <a:rPr lang="ja-JP" altLang="en-US" sz="900" dirty="0">
                <a:solidFill>
                  <a:srgbClr val="000000"/>
                </a:solidFill>
                <a:latin typeface="Yu Gothic" panose="020B0400000000000000" pitchFamily="34" charset="-128"/>
                <a:ea typeface="Yu Gothic" panose="020B0400000000000000" pitchFamily="34" charset="-128"/>
              </a:rPr>
              <a:t>年 学習院大学大学院修士課程修了後、インターネット関連ビジネスで起業。ウェブサイト制作やオンラインマーケティングに携わる。</a:t>
            </a:r>
            <a:endParaRPr lang="ja-JP" altLang="en-US" sz="900" dirty="0">
              <a:latin typeface="Yu Gothic" panose="020B0400000000000000" pitchFamily="34" charset="-128"/>
              <a:ea typeface="Yu Gothic" panose="020B0400000000000000" pitchFamily="34" charset="-128"/>
            </a:endParaRPr>
          </a:p>
          <a:p>
            <a:r>
              <a:rPr lang="en-US" altLang="ja-JP" sz="900" dirty="0">
                <a:solidFill>
                  <a:srgbClr val="000000"/>
                </a:solidFill>
                <a:latin typeface="Yu Gothic" panose="020B0400000000000000" pitchFamily="34" charset="-128"/>
                <a:ea typeface="Yu Gothic" panose="020B0400000000000000" pitchFamily="34" charset="-128"/>
              </a:rPr>
              <a:t>2001</a:t>
            </a:r>
            <a:r>
              <a:rPr lang="ja-JP" altLang="en-US" sz="900" dirty="0">
                <a:solidFill>
                  <a:srgbClr val="000000"/>
                </a:solidFill>
                <a:latin typeface="Yu Gothic" panose="020B0400000000000000" pitchFamily="34" charset="-128"/>
                <a:ea typeface="Yu Gothic" panose="020B0400000000000000" pitchFamily="34" charset="-128"/>
              </a:rPr>
              <a:t>年ネット</a:t>
            </a:r>
            <a:r>
              <a:rPr lang="en" altLang="ja-JP" sz="900" dirty="0">
                <a:solidFill>
                  <a:srgbClr val="000000"/>
                </a:solidFill>
                <a:latin typeface="Yu Gothic" panose="020B0400000000000000" pitchFamily="34" charset="-128"/>
                <a:ea typeface="Yu Gothic" panose="020B0400000000000000" pitchFamily="34" charset="-128"/>
              </a:rPr>
              <a:t>PR</a:t>
            </a:r>
            <a:r>
              <a:rPr lang="ja-JP" altLang="en-US" sz="900" dirty="0">
                <a:solidFill>
                  <a:srgbClr val="000000"/>
                </a:solidFill>
                <a:latin typeface="Yu Gothic" panose="020B0400000000000000" pitchFamily="34" charset="-128"/>
                <a:ea typeface="Yu Gothic" panose="020B0400000000000000" pitchFamily="34" charset="-128"/>
              </a:rPr>
              <a:t>を提唱する株式会社ニューズ・ツー・ユーを設立。</a:t>
            </a:r>
            <a:r>
              <a:rPr lang="en-US" altLang="ja-JP" sz="900" dirty="0">
                <a:solidFill>
                  <a:srgbClr val="000000"/>
                </a:solidFill>
                <a:latin typeface="Yu Gothic" panose="020B0400000000000000" pitchFamily="34" charset="-128"/>
                <a:ea typeface="Yu Gothic" panose="020B0400000000000000" pitchFamily="34" charset="-128"/>
              </a:rPr>
              <a:t>2017</a:t>
            </a:r>
            <a:r>
              <a:rPr lang="ja-JP" altLang="en-US" sz="900" dirty="0">
                <a:solidFill>
                  <a:srgbClr val="000000"/>
                </a:solidFill>
                <a:latin typeface="Yu Gothic" panose="020B0400000000000000" pitchFamily="34" charset="-128"/>
                <a:ea typeface="Yu Gothic" panose="020B0400000000000000" pitchFamily="34" charset="-128"/>
              </a:rPr>
              <a:t>年</a:t>
            </a:r>
            <a:r>
              <a:rPr lang="en-US" altLang="ja-JP" sz="900" dirty="0">
                <a:solidFill>
                  <a:srgbClr val="000000"/>
                </a:solidFill>
                <a:latin typeface="Yu Gothic" panose="020B0400000000000000" pitchFamily="34" charset="-128"/>
                <a:ea typeface="Yu Gothic" panose="020B0400000000000000" pitchFamily="34" charset="-128"/>
              </a:rPr>
              <a:t>6</a:t>
            </a:r>
            <a:r>
              <a:rPr lang="ja-JP" altLang="en-US" sz="900" dirty="0">
                <a:solidFill>
                  <a:srgbClr val="000000"/>
                </a:solidFill>
                <a:latin typeface="Yu Gothic" panose="020B0400000000000000" pitchFamily="34" charset="-128"/>
                <a:ea typeface="Yu Gothic" panose="020B0400000000000000" pitchFamily="34" charset="-128"/>
              </a:rPr>
              <a:t>月に創刊</a:t>
            </a:r>
            <a:r>
              <a:rPr lang="en-US" altLang="ja-JP" sz="900" dirty="0">
                <a:solidFill>
                  <a:srgbClr val="000000"/>
                </a:solidFill>
                <a:latin typeface="Yu Gothic" panose="020B0400000000000000" pitchFamily="34" charset="-128"/>
                <a:ea typeface="Yu Gothic" panose="020B0400000000000000" pitchFamily="34" charset="-128"/>
              </a:rPr>
              <a:t>120</a:t>
            </a:r>
            <a:r>
              <a:rPr lang="ja-JP" altLang="en-US" sz="900" dirty="0">
                <a:solidFill>
                  <a:srgbClr val="000000"/>
                </a:solidFill>
                <a:latin typeface="Yu Gothic" panose="020B0400000000000000" pitchFamily="34" charset="-128"/>
                <a:ea typeface="Yu Gothic" panose="020B0400000000000000" pitchFamily="34" charset="-128"/>
              </a:rPr>
              <a:t>周年を越える「世界に開く日本の窓」として、日本の現状と世界の動向を報道してきたジャパンタイムズの代表取締役会長・発行人に就任。広島県神石高原町に文科省認定の全寮制小学校を</a:t>
            </a:r>
            <a:r>
              <a:rPr lang="en-US" altLang="ja-JP" sz="900" dirty="0">
                <a:solidFill>
                  <a:srgbClr val="000000"/>
                </a:solidFill>
                <a:latin typeface="Yu Gothic" panose="020B0400000000000000" pitchFamily="34" charset="-128"/>
                <a:ea typeface="Yu Gothic" panose="020B0400000000000000" pitchFamily="34" charset="-128"/>
              </a:rPr>
              <a:t>2020</a:t>
            </a:r>
            <a:r>
              <a:rPr lang="ja-JP" altLang="en-US" sz="900" dirty="0">
                <a:solidFill>
                  <a:srgbClr val="000000"/>
                </a:solidFill>
                <a:latin typeface="Yu Gothic" panose="020B0400000000000000" pitchFamily="34" charset="-128"/>
                <a:ea typeface="Yu Gothic" panose="020B0400000000000000" pitchFamily="34" charset="-128"/>
              </a:rPr>
              <a:t>年</a:t>
            </a:r>
            <a:r>
              <a:rPr lang="en-US" altLang="ja-JP" sz="900" dirty="0">
                <a:solidFill>
                  <a:srgbClr val="000000"/>
                </a:solidFill>
                <a:latin typeface="Yu Gothic" panose="020B0400000000000000" pitchFamily="34" charset="-128"/>
                <a:ea typeface="Yu Gothic" panose="020B0400000000000000" pitchFamily="34" charset="-128"/>
              </a:rPr>
              <a:t>4</a:t>
            </a:r>
            <a:r>
              <a:rPr lang="ja-JP" altLang="en-US" sz="900" dirty="0">
                <a:solidFill>
                  <a:srgbClr val="000000"/>
                </a:solidFill>
                <a:latin typeface="Yu Gothic" panose="020B0400000000000000" pitchFamily="34" charset="-128"/>
                <a:ea typeface="Yu Gothic" panose="020B0400000000000000" pitchFamily="34" charset="-128"/>
              </a:rPr>
              <a:t>月に開校し、理事長就任。</a:t>
            </a:r>
            <a:endParaRPr lang="ja-JP" altLang="en-US" sz="900" dirty="0">
              <a:latin typeface="Yu Gothic" panose="020B0400000000000000" pitchFamily="34" charset="-128"/>
              <a:ea typeface="Yu Gothic" panose="020B0400000000000000" pitchFamily="34" charset="-128"/>
            </a:endParaRPr>
          </a:p>
        </p:txBody>
      </p:sp>
      <p:sp>
        <p:nvSpPr>
          <p:cNvPr id="14" name="正方形/長方形 13">
            <a:extLst>
              <a:ext uri="{FF2B5EF4-FFF2-40B4-BE49-F238E27FC236}">
                <a16:creationId xmlns:a16="http://schemas.microsoft.com/office/drawing/2014/main" id="{0A6BF83B-5171-974C-917C-76128765FD8B}"/>
              </a:ext>
            </a:extLst>
          </p:cNvPr>
          <p:cNvSpPr/>
          <p:nvPr/>
        </p:nvSpPr>
        <p:spPr>
          <a:xfrm>
            <a:off x="7854408" y="703099"/>
            <a:ext cx="1979854" cy="2308324"/>
          </a:xfrm>
          <a:prstGeom prst="rect">
            <a:avLst/>
          </a:prstGeom>
        </p:spPr>
        <p:txBody>
          <a:bodyPr wrap="square">
            <a:spAutoFit/>
          </a:bodyPr>
          <a:lstStyle/>
          <a:p>
            <a:r>
              <a:rPr lang="ja-JP" altLang="en-US" sz="900" b="1">
                <a:solidFill>
                  <a:srgbClr val="000000"/>
                </a:solidFill>
                <a:latin typeface="Yu Gothic" panose="020B0400000000000000" pitchFamily="34" charset="-128"/>
                <a:ea typeface="Yu Gothic" panose="020B0400000000000000" pitchFamily="34" charset="-128"/>
              </a:rPr>
              <a:t>上山隆浩氏　</a:t>
            </a:r>
            <a:endParaRPr lang="en-US" altLang="ja-JP" sz="900" b="1" dirty="0">
              <a:solidFill>
                <a:srgbClr val="000000"/>
              </a:solidFill>
              <a:latin typeface="Yu Gothic" panose="020B0400000000000000" pitchFamily="34" charset="-128"/>
              <a:ea typeface="Yu Gothic" panose="020B0400000000000000" pitchFamily="34" charset="-128"/>
            </a:endParaRPr>
          </a:p>
          <a:p>
            <a:r>
              <a:rPr lang="ja-JP" altLang="en-US" sz="900" b="1">
                <a:solidFill>
                  <a:srgbClr val="000000"/>
                </a:solidFill>
                <a:latin typeface="Yu Gothic" panose="020B0400000000000000" pitchFamily="34" charset="-128"/>
                <a:ea typeface="Yu Gothic" panose="020B0400000000000000" pitchFamily="34" charset="-128"/>
              </a:rPr>
              <a:t>西粟倉村 地方創生推進室 参事</a:t>
            </a:r>
            <a:endParaRPr lang="ja-JP" altLang="en-US" sz="900" b="1">
              <a:latin typeface="Yu Gothic" panose="020B0400000000000000" pitchFamily="34" charset="-128"/>
              <a:ea typeface="Yu Gothic" panose="020B0400000000000000" pitchFamily="34" charset="-128"/>
            </a:endParaRPr>
          </a:p>
          <a:p>
            <a:endParaRPr lang="en-US" altLang="ja-JP" sz="900" dirty="0">
              <a:solidFill>
                <a:srgbClr val="000000"/>
              </a:solidFill>
              <a:latin typeface="Yu Gothic" panose="020B0400000000000000" pitchFamily="34" charset="-128"/>
              <a:ea typeface="Yu Gothic" panose="020B0400000000000000" pitchFamily="34" charset="-128"/>
            </a:endParaRPr>
          </a:p>
          <a:p>
            <a:r>
              <a:rPr lang="ja-JP" altLang="en-US" sz="900">
                <a:solidFill>
                  <a:srgbClr val="000000"/>
                </a:solidFill>
                <a:latin typeface="Yu Gothic" panose="020B0400000000000000" pitchFamily="34" charset="-128"/>
                <a:ea typeface="Yu Gothic" panose="020B0400000000000000" pitchFamily="34" charset="-128"/>
              </a:rPr>
              <a:t>岡山県西粟倉村出身。</a:t>
            </a:r>
            <a:r>
              <a:rPr lang="en-US" altLang="ja-JP" sz="900" dirty="0">
                <a:solidFill>
                  <a:srgbClr val="000000"/>
                </a:solidFill>
                <a:latin typeface="Yu Gothic" panose="020B0400000000000000" pitchFamily="34" charset="-128"/>
                <a:ea typeface="Yu Gothic" panose="020B0400000000000000" pitchFamily="34" charset="-128"/>
              </a:rPr>
              <a:t>1960</a:t>
            </a:r>
            <a:r>
              <a:rPr lang="ja-JP" altLang="en-US" sz="900">
                <a:solidFill>
                  <a:srgbClr val="000000"/>
                </a:solidFill>
                <a:latin typeface="Yu Gothic" panose="020B0400000000000000" pitchFamily="34" charset="-128"/>
                <a:ea typeface="Yu Gothic" panose="020B0400000000000000" pitchFamily="34" charset="-128"/>
              </a:rPr>
              <a:t>年生まれ。西粟倉村内の地域資源を活かしながら地域活性化に取り組む。「百年の森林構想」の推進や「環境モデル都市構想」「バイオマス産業都市構想」を掲げ、小水力発電事業の収益を新たな再生エネルギーの導入や二酸化炭素の削減に再投資することで、村の地域資源を活用した新たな地域経営モデルの構築と魅力ある中山間地の将来像を提示したいと考え、実現に向け力を注いでいる。</a:t>
            </a:r>
            <a:endParaRPr lang="ja-JP" altLang="en-US" sz="900">
              <a:latin typeface="Yu Gothic" panose="020B0400000000000000" pitchFamily="34" charset="-128"/>
              <a:ea typeface="Yu Gothic" panose="020B0400000000000000" pitchFamily="34" charset="-128"/>
            </a:endParaRPr>
          </a:p>
        </p:txBody>
      </p:sp>
      <p:sp>
        <p:nvSpPr>
          <p:cNvPr id="15" name="正方形/長方形 14">
            <a:extLst>
              <a:ext uri="{FF2B5EF4-FFF2-40B4-BE49-F238E27FC236}">
                <a16:creationId xmlns:a16="http://schemas.microsoft.com/office/drawing/2014/main" id="{3D63D3F1-1889-124C-BE1C-11DC136ED35D}"/>
              </a:ext>
            </a:extLst>
          </p:cNvPr>
          <p:cNvSpPr/>
          <p:nvPr/>
        </p:nvSpPr>
        <p:spPr>
          <a:xfrm>
            <a:off x="1417698" y="3688201"/>
            <a:ext cx="2124806" cy="3000821"/>
          </a:xfrm>
          <a:prstGeom prst="rect">
            <a:avLst/>
          </a:prstGeom>
        </p:spPr>
        <p:txBody>
          <a:bodyPr wrap="square">
            <a:spAutoFit/>
          </a:bodyPr>
          <a:lstStyle/>
          <a:p>
            <a:r>
              <a:rPr lang="ja-JP" altLang="en-US" sz="900" b="1" dirty="0">
                <a:solidFill>
                  <a:srgbClr val="000000"/>
                </a:solidFill>
                <a:latin typeface="Yu Gothic" panose="020B0400000000000000" pitchFamily="34" charset="-128"/>
                <a:ea typeface="Yu Gothic" panose="020B0400000000000000" pitchFamily="34" charset="-128"/>
              </a:rPr>
              <a:t>新井和宏氏　</a:t>
            </a:r>
            <a:endParaRPr lang="en-US" altLang="ja-JP" sz="900" b="1" dirty="0">
              <a:solidFill>
                <a:srgbClr val="000000"/>
              </a:solidFill>
              <a:latin typeface="Yu Gothic" panose="020B0400000000000000" pitchFamily="34" charset="-128"/>
              <a:ea typeface="Yu Gothic" panose="020B0400000000000000" pitchFamily="34" charset="-128"/>
            </a:endParaRPr>
          </a:p>
          <a:p>
            <a:r>
              <a:rPr lang="ja-JP" altLang="en-US" sz="900" b="1" dirty="0">
                <a:solidFill>
                  <a:srgbClr val="000000"/>
                </a:solidFill>
                <a:latin typeface="Yu Gothic" panose="020B0400000000000000" pitchFamily="34" charset="-128"/>
                <a:ea typeface="Yu Gothic" panose="020B0400000000000000" pitchFamily="34" charset="-128"/>
              </a:rPr>
              <a:t>㈱</a:t>
            </a:r>
            <a:r>
              <a:rPr lang="en" altLang="ja-JP" sz="900" b="1" dirty="0">
                <a:solidFill>
                  <a:srgbClr val="000000"/>
                </a:solidFill>
                <a:latin typeface="Yu Gothic" panose="020B0400000000000000" pitchFamily="34" charset="-128"/>
                <a:ea typeface="Yu Gothic" panose="020B0400000000000000" pitchFamily="34" charset="-128"/>
              </a:rPr>
              <a:t>eumo </a:t>
            </a:r>
            <a:r>
              <a:rPr lang="ja-JP" altLang="en-US" sz="900" b="1" dirty="0">
                <a:solidFill>
                  <a:srgbClr val="000000"/>
                </a:solidFill>
                <a:latin typeface="Yu Gothic" panose="020B0400000000000000" pitchFamily="34" charset="-128"/>
                <a:ea typeface="Yu Gothic" panose="020B0400000000000000" pitchFamily="34" charset="-128"/>
              </a:rPr>
              <a:t>代表取締役</a:t>
            </a:r>
            <a:endParaRPr lang="en-US" altLang="ja-JP" sz="900" b="1" dirty="0">
              <a:solidFill>
                <a:srgbClr val="000000"/>
              </a:solidFill>
              <a:latin typeface="Yu Gothic" panose="020B0400000000000000" pitchFamily="34" charset="-128"/>
              <a:ea typeface="Yu Gothic" panose="020B0400000000000000" pitchFamily="34" charset="-128"/>
            </a:endParaRPr>
          </a:p>
          <a:p>
            <a:r>
              <a:rPr lang="ja-JP" altLang="en-US" sz="900" b="1" dirty="0">
                <a:solidFill>
                  <a:srgbClr val="000000"/>
                </a:solidFill>
                <a:latin typeface="Yu Gothic" panose="020B0400000000000000" pitchFamily="34" charset="-128"/>
                <a:ea typeface="Yu Gothic" panose="020B0400000000000000" pitchFamily="34" charset="-128"/>
              </a:rPr>
              <a:t>鎌倉投信㈱ ファウンダー</a:t>
            </a:r>
            <a:endParaRPr lang="en-US" altLang="ja-JP" sz="900" b="1" dirty="0">
              <a:solidFill>
                <a:srgbClr val="000000"/>
              </a:solidFill>
              <a:latin typeface="Yu Gothic" panose="020B0400000000000000" pitchFamily="34" charset="-128"/>
              <a:ea typeface="Yu Gothic" panose="020B0400000000000000" pitchFamily="34" charset="-128"/>
            </a:endParaRPr>
          </a:p>
          <a:p>
            <a:endParaRPr lang="ja-JP" altLang="en-US" sz="900" dirty="0">
              <a:latin typeface="Yu Gothic" panose="020B0400000000000000" pitchFamily="34" charset="-128"/>
              <a:ea typeface="Yu Gothic" panose="020B0400000000000000" pitchFamily="34" charset="-128"/>
            </a:endParaRPr>
          </a:p>
          <a:p>
            <a:r>
              <a:rPr lang="en-US" altLang="ja-JP" sz="900" dirty="0">
                <a:solidFill>
                  <a:srgbClr val="000000"/>
                </a:solidFill>
                <a:latin typeface="Yu Gothic" panose="020B0400000000000000" pitchFamily="34" charset="-128"/>
                <a:ea typeface="Yu Gothic" panose="020B0400000000000000" pitchFamily="34" charset="-128"/>
              </a:rPr>
              <a:t>1968</a:t>
            </a:r>
            <a:r>
              <a:rPr lang="ja-JP" altLang="en-US" sz="900" dirty="0">
                <a:solidFill>
                  <a:srgbClr val="000000"/>
                </a:solidFill>
                <a:latin typeface="Yu Gothic" panose="020B0400000000000000" pitchFamily="34" charset="-128"/>
                <a:ea typeface="Yu Gothic" panose="020B0400000000000000" pitchFamily="34" charset="-128"/>
              </a:rPr>
              <a:t>年生まれ。東京理科大学卒。</a:t>
            </a:r>
            <a:r>
              <a:rPr lang="en-US" altLang="ja-JP" sz="900" dirty="0">
                <a:solidFill>
                  <a:srgbClr val="000000"/>
                </a:solidFill>
                <a:latin typeface="Yu Gothic" panose="020B0400000000000000" pitchFamily="34" charset="-128"/>
                <a:ea typeface="Yu Gothic" panose="020B0400000000000000" pitchFamily="34" charset="-128"/>
              </a:rPr>
              <a:t>1992</a:t>
            </a:r>
            <a:r>
              <a:rPr lang="ja-JP" altLang="en-US" sz="900" dirty="0">
                <a:solidFill>
                  <a:srgbClr val="000000"/>
                </a:solidFill>
                <a:latin typeface="Yu Gothic" panose="020B0400000000000000" pitchFamily="34" charset="-128"/>
                <a:ea typeface="Yu Gothic" panose="020B0400000000000000" pitchFamily="34" charset="-128"/>
              </a:rPr>
              <a:t>年住友信託銀行（現・三井住友信託銀行）入社、</a:t>
            </a:r>
            <a:r>
              <a:rPr lang="en-US" altLang="ja-JP" sz="900" dirty="0">
                <a:solidFill>
                  <a:srgbClr val="000000"/>
                </a:solidFill>
                <a:latin typeface="Yu Gothic" panose="020B0400000000000000" pitchFamily="34" charset="-128"/>
                <a:ea typeface="Yu Gothic" panose="020B0400000000000000" pitchFamily="34" charset="-128"/>
              </a:rPr>
              <a:t>2000</a:t>
            </a:r>
            <a:r>
              <a:rPr lang="ja-JP" altLang="en-US" sz="900" dirty="0">
                <a:solidFill>
                  <a:srgbClr val="000000"/>
                </a:solidFill>
                <a:latin typeface="Yu Gothic" panose="020B0400000000000000" pitchFamily="34" charset="-128"/>
                <a:ea typeface="Yu Gothic" panose="020B0400000000000000" pitchFamily="34" charset="-128"/>
              </a:rPr>
              <a:t>年バークレイズ・グローバル・インベスターズ（現・ブラックロック・ジャパン）入社。</a:t>
            </a:r>
            <a:r>
              <a:rPr lang="en-US" altLang="ja-JP" sz="900" dirty="0">
                <a:solidFill>
                  <a:srgbClr val="000000"/>
                </a:solidFill>
                <a:latin typeface="Yu Gothic" panose="020B0400000000000000" pitchFamily="34" charset="-128"/>
                <a:ea typeface="Yu Gothic" panose="020B0400000000000000" pitchFamily="34" charset="-128"/>
              </a:rPr>
              <a:t>2008</a:t>
            </a:r>
            <a:r>
              <a:rPr lang="ja-JP" altLang="en-US" sz="900" dirty="0">
                <a:solidFill>
                  <a:srgbClr val="000000"/>
                </a:solidFill>
                <a:latin typeface="Yu Gothic" panose="020B0400000000000000" pitchFamily="34" charset="-128"/>
                <a:ea typeface="Yu Gothic" panose="020B0400000000000000" pitchFamily="34" charset="-128"/>
              </a:rPr>
              <a:t>年</a:t>
            </a:r>
            <a:r>
              <a:rPr lang="en-US" altLang="ja-JP" sz="900" dirty="0">
                <a:solidFill>
                  <a:srgbClr val="000000"/>
                </a:solidFill>
                <a:latin typeface="Yu Gothic" panose="020B0400000000000000" pitchFamily="34" charset="-128"/>
                <a:ea typeface="Yu Gothic" panose="020B0400000000000000" pitchFamily="34" charset="-128"/>
              </a:rPr>
              <a:t>11</a:t>
            </a:r>
            <a:r>
              <a:rPr lang="ja-JP" altLang="en-US" sz="900" dirty="0">
                <a:solidFill>
                  <a:srgbClr val="000000"/>
                </a:solidFill>
                <a:latin typeface="Yu Gothic" panose="020B0400000000000000" pitchFamily="34" charset="-128"/>
                <a:ea typeface="Yu Gothic" panose="020B0400000000000000" pitchFamily="34" charset="-128"/>
              </a:rPr>
              <a:t>月、鎌倉投信株式会社を元同僚と創業。</a:t>
            </a:r>
            <a:r>
              <a:rPr lang="en-US" altLang="ja-JP" sz="900" dirty="0">
                <a:solidFill>
                  <a:srgbClr val="000000"/>
                </a:solidFill>
                <a:latin typeface="Yu Gothic" panose="020B0400000000000000" pitchFamily="34" charset="-128"/>
                <a:ea typeface="Yu Gothic" panose="020B0400000000000000" pitchFamily="34" charset="-128"/>
              </a:rPr>
              <a:t>2010</a:t>
            </a:r>
            <a:r>
              <a:rPr lang="ja-JP" altLang="en-US" sz="900" dirty="0">
                <a:solidFill>
                  <a:srgbClr val="000000"/>
                </a:solidFill>
                <a:latin typeface="Yu Gothic" panose="020B0400000000000000" pitchFamily="34" charset="-128"/>
                <a:ea typeface="Yu Gothic" panose="020B0400000000000000" pitchFamily="34" charset="-128"/>
              </a:rPr>
              <a:t>年</a:t>
            </a:r>
            <a:r>
              <a:rPr lang="en-US" altLang="ja-JP" sz="900" dirty="0">
                <a:solidFill>
                  <a:srgbClr val="000000"/>
                </a:solidFill>
                <a:latin typeface="Yu Gothic" panose="020B0400000000000000" pitchFamily="34" charset="-128"/>
                <a:ea typeface="Yu Gothic" panose="020B0400000000000000" pitchFamily="34" charset="-128"/>
              </a:rPr>
              <a:t>3</a:t>
            </a:r>
            <a:r>
              <a:rPr lang="ja-JP" altLang="en-US" sz="900" dirty="0">
                <a:solidFill>
                  <a:srgbClr val="000000"/>
                </a:solidFill>
                <a:latin typeface="Yu Gothic" panose="020B0400000000000000" pitchFamily="34" charset="-128"/>
                <a:ea typeface="Yu Gothic" panose="020B0400000000000000" pitchFamily="34" charset="-128"/>
              </a:rPr>
              <a:t>月より運用を開始した投資信託「結い </a:t>
            </a:r>
            <a:r>
              <a:rPr lang="en-US" altLang="ja-JP" sz="900" dirty="0">
                <a:solidFill>
                  <a:srgbClr val="000000"/>
                </a:solidFill>
                <a:latin typeface="Yu Gothic" panose="020B0400000000000000" pitchFamily="34" charset="-128"/>
                <a:ea typeface="Yu Gothic" panose="020B0400000000000000" pitchFamily="34" charset="-128"/>
              </a:rPr>
              <a:t>2101</a:t>
            </a:r>
            <a:r>
              <a:rPr lang="ja-JP" altLang="en-US" sz="900" dirty="0">
                <a:solidFill>
                  <a:srgbClr val="000000"/>
                </a:solidFill>
                <a:latin typeface="Yu Gothic" panose="020B0400000000000000" pitchFamily="34" charset="-128"/>
                <a:ea typeface="Yu Gothic" panose="020B0400000000000000" pitchFamily="34" charset="-128"/>
              </a:rPr>
              <a:t>」の運用責任者として活躍。</a:t>
            </a:r>
            <a:r>
              <a:rPr lang="en-US" altLang="ja-JP" sz="900" dirty="0">
                <a:solidFill>
                  <a:srgbClr val="000000"/>
                </a:solidFill>
                <a:latin typeface="Yu Gothic" panose="020B0400000000000000" pitchFamily="34" charset="-128"/>
                <a:ea typeface="Yu Gothic" panose="020B0400000000000000" pitchFamily="34" charset="-128"/>
              </a:rPr>
              <a:t>2018</a:t>
            </a:r>
            <a:r>
              <a:rPr lang="ja-JP" altLang="en-US" sz="900" dirty="0">
                <a:solidFill>
                  <a:srgbClr val="000000"/>
                </a:solidFill>
                <a:latin typeface="Yu Gothic" panose="020B0400000000000000" pitchFamily="34" charset="-128"/>
                <a:ea typeface="Yu Gothic" panose="020B0400000000000000" pitchFamily="34" charset="-128"/>
              </a:rPr>
              <a:t>年</a:t>
            </a:r>
            <a:r>
              <a:rPr lang="en-US" altLang="ja-JP" sz="900" dirty="0">
                <a:solidFill>
                  <a:srgbClr val="000000"/>
                </a:solidFill>
                <a:latin typeface="Yu Gothic" panose="020B0400000000000000" pitchFamily="34" charset="-128"/>
                <a:ea typeface="Yu Gothic" panose="020B0400000000000000" pitchFamily="34" charset="-128"/>
              </a:rPr>
              <a:t>9</a:t>
            </a:r>
            <a:r>
              <a:rPr lang="ja-JP" altLang="en-US" sz="900" dirty="0">
                <a:solidFill>
                  <a:srgbClr val="000000"/>
                </a:solidFill>
                <a:latin typeface="Yu Gothic" panose="020B0400000000000000" pitchFamily="34" charset="-128"/>
                <a:ea typeface="Yu Gothic" panose="020B0400000000000000" pitchFamily="34" charset="-128"/>
              </a:rPr>
              <a:t>月、共感資本社会の実現を目指して株式会社</a:t>
            </a:r>
            <a:r>
              <a:rPr lang="en" altLang="ja-JP" sz="900" dirty="0" err="1">
                <a:solidFill>
                  <a:srgbClr val="000000"/>
                </a:solidFill>
                <a:latin typeface="Yu Gothic" panose="020B0400000000000000" pitchFamily="34" charset="-128"/>
                <a:ea typeface="Yu Gothic" panose="020B0400000000000000" pitchFamily="34" charset="-128"/>
              </a:rPr>
              <a:t>eumo</a:t>
            </a:r>
            <a:r>
              <a:rPr lang="ja-JP" altLang="en" sz="900" dirty="0">
                <a:solidFill>
                  <a:srgbClr val="000000"/>
                </a:solidFill>
                <a:latin typeface="Yu Gothic" panose="020B0400000000000000" pitchFamily="34" charset="-128"/>
                <a:ea typeface="Yu Gothic" panose="020B0400000000000000" pitchFamily="34" charset="-128"/>
              </a:rPr>
              <a:t>（</a:t>
            </a:r>
            <a:r>
              <a:rPr lang="ja-JP" altLang="en-US" sz="900" dirty="0">
                <a:solidFill>
                  <a:srgbClr val="000000"/>
                </a:solidFill>
                <a:latin typeface="Yu Gothic" panose="020B0400000000000000" pitchFamily="34" charset="-128"/>
                <a:ea typeface="Yu Gothic" panose="020B0400000000000000" pitchFamily="34" charset="-128"/>
              </a:rPr>
              <a:t>ユーモ）を設立。</a:t>
            </a:r>
            <a:r>
              <a:rPr lang="en-US" altLang="ja-JP" sz="900" dirty="0">
                <a:solidFill>
                  <a:srgbClr val="000000"/>
                </a:solidFill>
                <a:latin typeface="Yu Gothic" panose="020B0400000000000000" pitchFamily="34" charset="-128"/>
                <a:ea typeface="Yu Gothic" panose="020B0400000000000000" pitchFamily="34" charset="-128"/>
              </a:rPr>
              <a:t>2019</a:t>
            </a:r>
            <a:r>
              <a:rPr lang="ja-JP" altLang="en-US" sz="900" dirty="0">
                <a:solidFill>
                  <a:srgbClr val="000000"/>
                </a:solidFill>
                <a:latin typeface="Yu Gothic" panose="020B0400000000000000" pitchFamily="34" charset="-128"/>
                <a:ea typeface="Yu Gothic" panose="020B0400000000000000" pitchFamily="34" charset="-128"/>
              </a:rPr>
              <a:t>年</a:t>
            </a:r>
            <a:r>
              <a:rPr lang="en-US" altLang="ja-JP" sz="900" dirty="0">
                <a:solidFill>
                  <a:srgbClr val="000000"/>
                </a:solidFill>
                <a:latin typeface="Yu Gothic" panose="020B0400000000000000" pitchFamily="34" charset="-128"/>
                <a:ea typeface="Yu Gothic" panose="020B0400000000000000" pitchFamily="34" charset="-128"/>
              </a:rPr>
              <a:t>9</a:t>
            </a:r>
            <a:r>
              <a:rPr lang="ja-JP" altLang="en-US" sz="900" dirty="0">
                <a:solidFill>
                  <a:srgbClr val="000000"/>
                </a:solidFill>
                <a:latin typeface="Yu Gothic" panose="020B0400000000000000" pitchFamily="34" charset="-128"/>
                <a:ea typeface="Yu Gothic" panose="020B0400000000000000" pitchFamily="34" charset="-128"/>
              </a:rPr>
              <a:t>月から、共感コミュニティ電子地域通貨</a:t>
            </a:r>
            <a:r>
              <a:rPr lang="en" altLang="ja-JP" sz="900" dirty="0" err="1">
                <a:solidFill>
                  <a:srgbClr val="000000"/>
                </a:solidFill>
                <a:latin typeface="Yu Gothic" panose="020B0400000000000000" pitchFamily="34" charset="-128"/>
                <a:ea typeface="Yu Gothic" panose="020B0400000000000000" pitchFamily="34" charset="-128"/>
              </a:rPr>
              <a:t>eumo</a:t>
            </a:r>
            <a:r>
              <a:rPr lang="ja-JP" altLang="en" sz="900" dirty="0">
                <a:solidFill>
                  <a:srgbClr val="000000"/>
                </a:solidFill>
                <a:latin typeface="Yu Gothic" panose="020B0400000000000000" pitchFamily="34" charset="-128"/>
                <a:ea typeface="Yu Gothic" panose="020B0400000000000000" pitchFamily="34" charset="-128"/>
              </a:rPr>
              <a:t>（</a:t>
            </a:r>
            <a:r>
              <a:rPr lang="ja-JP" altLang="en-US" sz="900" dirty="0">
                <a:solidFill>
                  <a:srgbClr val="000000"/>
                </a:solidFill>
                <a:latin typeface="Yu Gothic" panose="020B0400000000000000" pitchFamily="34" charset="-128"/>
                <a:ea typeface="Yu Gothic" panose="020B0400000000000000" pitchFamily="34" charset="-128"/>
              </a:rPr>
              <a:t>ユーモ）の実証実験をスタート。貯められない、現地に行かないと使えない、など、ユニークな仕組みで共感が循環する社会の実現を目指している。</a:t>
            </a:r>
            <a:endParaRPr lang="ja-JP" altLang="en-US" sz="900" dirty="0">
              <a:latin typeface="Yu Gothic" panose="020B0400000000000000" pitchFamily="34" charset="-128"/>
              <a:ea typeface="Yu Gothic" panose="020B0400000000000000" pitchFamily="34" charset="-128"/>
            </a:endParaRPr>
          </a:p>
        </p:txBody>
      </p:sp>
      <p:sp>
        <p:nvSpPr>
          <p:cNvPr id="16" name="正方形/長方形 15">
            <a:extLst>
              <a:ext uri="{FF2B5EF4-FFF2-40B4-BE49-F238E27FC236}">
                <a16:creationId xmlns:a16="http://schemas.microsoft.com/office/drawing/2014/main" id="{48B2C26A-2138-C046-A420-05829749E948}"/>
              </a:ext>
            </a:extLst>
          </p:cNvPr>
          <p:cNvSpPr/>
          <p:nvPr/>
        </p:nvSpPr>
        <p:spPr>
          <a:xfrm>
            <a:off x="4779458" y="3688201"/>
            <a:ext cx="1853958" cy="1754326"/>
          </a:xfrm>
          <a:prstGeom prst="rect">
            <a:avLst/>
          </a:prstGeom>
        </p:spPr>
        <p:txBody>
          <a:bodyPr wrap="square">
            <a:spAutoFit/>
          </a:bodyPr>
          <a:lstStyle/>
          <a:p>
            <a:r>
              <a:rPr lang="ja-JP" altLang="en-US" sz="900" b="1" dirty="0">
                <a:solidFill>
                  <a:srgbClr val="000000"/>
                </a:solidFill>
                <a:latin typeface="Yu Gothic" panose="020B0400000000000000" pitchFamily="34" charset="-128"/>
                <a:ea typeface="Yu Gothic" panose="020B0400000000000000" pitchFamily="34" charset="-128"/>
              </a:rPr>
              <a:t>安居昭博氏　</a:t>
            </a:r>
            <a:endParaRPr lang="en-US" altLang="ja-JP" sz="900" b="1" dirty="0">
              <a:solidFill>
                <a:srgbClr val="000000"/>
              </a:solidFill>
              <a:latin typeface="Yu Gothic" panose="020B0400000000000000" pitchFamily="34" charset="-128"/>
              <a:ea typeface="Yu Gothic" panose="020B0400000000000000" pitchFamily="34" charset="-128"/>
            </a:endParaRPr>
          </a:p>
          <a:p>
            <a:r>
              <a:rPr lang="en" altLang="ja-JP" sz="900" b="1" dirty="0">
                <a:solidFill>
                  <a:srgbClr val="000000"/>
                </a:solidFill>
                <a:latin typeface="Yu Gothic" panose="020B0400000000000000" pitchFamily="34" charset="-128"/>
                <a:ea typeface="Yu Gothic" panose="020B0400000000000000" pitchFamily="34" charset="-128"/>
              </a:rPr>
              <a:t>Circular Initiatives &amp; Partners </a:t>
            </a:r>
            <a:r>
              <a:rPr lang="ja-JP" altLang="en-US" sz="900" b="1" dirty="0">
                <a:solidFill>
                  <a:srgbClr val="000000"/>
                </a:solidFill>
                <a:latin typeface="Yu Gothic" panose="020B0400000000000000" pitchFamily="34" charset="-128"/>
                <a:ea typeface="Yu Gothic" panose="020B0400000000000000" pitchFamily="34" charset="-128"/>
              </a:rPr>
              <a:t>代表</a:t>
            </a:r>
            <a:endParaRPr lang="en-US" altLang="ja-JP" sz="900" b="1" dirty="0">
              <a:solidFill>
                <a:srgbClr val="000000"/>
              </a:solidFill>
              <a:latin typeface="Yu Gothic" panose="020B0400000000000000" pitchFamily="34" charset="-128"/>
              <a:ea typeface="Yu Gothic" panose="020B0400000000000000" pitchFamily="34" charset="-128"/>
            </a:endParaRPr>
          </a:p>
          <a:p>
            <a:endParaRPr lang="ja-JP" altLang="en-US" sz="900" dirty="0">
              <a:latin typeface="Yu Gothic" panose="020B0400000000000000" pitchFamily="34" charset="-128"/>
              <a:ea typeface="Yu Gothic" panose="020B0400000000000000" pitchFamily="34" charset="-128"/>
            </a:endParaRPr>
          </a:p>
          <a:p>
            <a:r>
              <a:rPr lang="en-US" altLang="ja-JP" sz="900" dirty="0">
                <a:solidFill>
                  <a:srgbClr val="000000"/>
                </a:solidFill>
                <a:latin typeface="Yu Gothic" panose="020B0400000000000000" pitchFamily="34" charset="-128"/>
                <a:ea typeface="Yu Gothic" panose="020B0400000000000000" pitchFamily="34" charset="-128"/>
              </a:rPr>
              <a:t>1988</a:t>
            </a:r>
            <a:r>
              <a:rPr lang="ja-JP" altLang="en-US" sz="900" dirty="0">
                <a:solidFill>
                  <a:srgbClr val="000000"/>
                </a:solidFill>
                <a:latin typeface="Yu Gothic" panose="020B0400000000000000" pitchFamily="34" charset="-128"/>
                <a:ea typeface="Yu Gothic" panose="020B0400000000000000" pitchFamily="34" charset="-128"/>
              </a:rPr>
              <a:t>年</a:t>
            </a:r>
            <a:r>
              <a:rPr lang="en-US" altLang="ja-JP" sz="900" dirty="0">
                <a:solidFill>
                  <a:srgbClr val="000000"/>
                </a:solidFill>
                <a:latin typeface="Yu Gothic" panose="020B0400000000000000" pitchFamily="34" charset="-128"/>
                <a:ea typeface="Yu Gothic" panose="020B0400000000000000" pitchFamily="34" charset="-128"/>
              </a:rPr>
              <a:t>12</a:t>
            </a:r>
            <a:r>
              <a:rPr lang="ja-JP" altLang="en-US" sz="900" dirty="0">
                <a:solidFill>
                  <a:srgbClr val="000000"/>
                </a:solidFill>
                <a:latin typeface="Yu Gothic" panose="020B0400000000000000" pitchFamily="34" charset="-128"/>
                <a:ea typeface="Yu Gothic" panose="020B0400000000000000" pitchFamily="34" charset="-128"/>
              </a:rPr>
              <a:t>月</a:t>
            </a:r>
            <a:r>
              <a:rPr lang="en-US" altLang="ja-JP" sz="900" dirty="0">
                <a:solidFill>
                  <a:srgbClr val="000000"/>
                </a:solidFill>
                <a:latin typeface="Yu Gothic" panose="020B0400000000000000" pitchFamily="34" charset="-128"/>
                <a:ea typeface="Yu Gothic" panose="020B0400000000000000" pitchFamily="34" charset="-128"/>
              </a:rPr>
              <a:t>12</a:t>
            </a:r>
            <a:r>
              <a:rPr lang="ja-JP" altLang="en-US" sz="900" dirty="0">
                <a:solidFill>
                  <a:srgbClr val="000000"/>
                </a:solidFill>
                <a:latin typeface="Yu Gothic" panose="020B0400000000000000" pitchFamily="34" charset="-128"/>
                <a:ea typeface="Yu Gothic" panose="020B0400000000000000" pitchFamily="34" charset="-128"/>
              </a:rPr>
              <a:t>日生まれ。東京都練馬区出身。</a:t>
            </a:r>
            <a:r>
              <a:rPr lang="en" altLang="ja-JP" sz="900" dirty="0">
                <a:solidFill>
                  <a:srgbClr val="000000"/>
                </a:solidFill>
                <a:latin typeface="Yu Gothic" panose="020B0400000000000000" pitchFamily="34" charset="-128"/>
                <a:ea typeface="Yu Gothic" panose="020B0400000000000000" pitchFamily="34" charset="-128"/>
              </a:rPr>
              <a:t>Circular </a:t>
            </a:r>
            <a:r>
              <a:rPr lang="en" altLang="ja-JP" sz="900" dirty="0" err="1">
                <a:solidFill>
                  <a:srgbClr val="000000"/>
                </a:solidFill>
                <a:latin typeface="Yu Gothic" panose="020B0400000000000000" pitchFamily="34" charset="-128"/>
                <a:ea typeface="Yu Gothic" panose="020B0400000000000000" pitchFamily="34" charset="-128"/>
              </a:rPr>
              <a:t>Initiatives&amp;Partners</a:t>
            </a:r>
            <a:r>
              <a:rPr lang="ja-JP" altLang="en-US" sz="900" dirty="0">
                <a:solidFill>
                  <a:srgbClr val="000000"/>
                </a:solidFill>
                <a:latin typeface="Yu Gothic" panose="020B0400000000000000" pitchFamily="34" charset="-128"/>
                <a:ea typeface="Yu Gothic" panose="020B0400000000000000" pitchFamily="34" charset="-128"/>
              </a:rPr>
              <a:t>代表。世界経済フォーラム </a:t>
            </a:r>
            <a:r>
              <a:rPr lang="en" altLang="ja-JP" sz="900" dirty="0">
                <a:solidFill>
                  <a:srgbClr val="000000"/>
                </a:solidFill>
                <a:latin typeface="Yu Gothic" panose="020B0400000000000000" pitchFamily="34" charset="-128"/>
                <a:ea typeface="Yu Gothic" panose="020B0400000000000000" pitchFamily="34" charset="-128"/>
              </a:rPr>
              <a:t>Future Global Council </a:t>
            </a:r>
            <a:r>
              <a:rPr lang="ja-JP" altLang="en-US" sz="900" dirty="0">
                <a:solidFill>
                  <a:srgbClr val="000000"/>
                </a:solidFill>
                <a:latin typeface="Yu Gothic" panose="020B0400000000000000" pitchFamily="34" charset="-128"/>
                <a:ea typeface="Yu Gothic" panose="020B0400000000000000" pitchFamily="34" charset="-128"/>
              </a:rPr>
              <a:t>日本代表メンバー。ドイツ・キール大学マスタープログラム「</a:t>
            </a:r>
            <a:r>
              <a:rPr lang="en" altLang="ja-JP" sz="900" dirty="0">
                <a:solidFill>
                  <a:srgbClr val="000000"/>
                </a:solidFill>
                <a:latin typeface="Yu Gothic" panose="020B0400000000000000" pitchFamily="34" charset="-128"/>
                <a:ea typeface="Yu Gothic" panose="020B0400000000000000" pitchFamily="34" charset="-128"/>
              </a:rPr>
              <a:t>Sustainability, Society and the Environment</a:t>
            </a:r>
            <a:r>
              <a:rPr lang="ja-JP" altLang="en" sz="900" dirty="0">
                <a:solidFill>
                  <a:srgbClr val="000000"/>
                </a:solidFill>
                <a:latin typeface="Yu Gothic" panose="020B0400000000000000" pitchFamily="34" charset="-128"/>
                <a:ea typeface="Yu Gothic" panose="020B0400000000000000" pitchFamily="34" charset="-128"/>
              </a:rPr>
              <a:t>」</a:t>
            </a:r>
            <a:r>
              <a:rPr lang="ja-JP" altLang="en-US" sz="900" dirty="0">
                <a:solidFill>
                  <a:srgbClr val="000000"/>
                </a:solidFill>
                <a:latin typeface="Yu Gothic" panose="020B0400000000000000" pitchFamily="34" charset="-128"/>
                <a:ea typeface="Yu Gothic" panose="020B0400000000000000" pitchFamily="34" charset="-128"/>
              </a:rPr>
              <a:t>卒業。</a:t>
            </a:r>
            <a:endParaRPr lang="ja-JP" altLang="en-US" sz="900" dirty="0">
              <a:latin typeface="Yu Gothic" panose="020B0400000000000000" pitchFamily="34" charset="-128"/>
              <a:ea typeface="Yu Gothic" panose="020B0400000000000000" pitchFamily="34" charset="-128"/>
            </a:endParaRPr>
          </a:p>
        </p:txBody>
      </p:sp>
      <p:sp>
        <p:nvSpPr>
          <p:cNvPr id="17" name="正方形/長方形 16">
            <a:extLst>
              <a:ext uri="{FF2B5EF4-FFF2-40B4-BE49-F238E27FC236}">
                <a16:creationId xmlns:a16="http://schemas.microsoft.com/office/drawing/2014/main" id="{7351FB07-7B17-F048-A9E4-42E78D8CD2A5}"/>
              </a:ext>
            </a:extLst>
          </p:cNvPr>
          <p:cNvSpPr/>
          <p:nvPr/>
        </p:nvSpPr>
        <p:spPr>
          <a:xfrm>
            <a:off x="8008703" y="3688201"/>
            <a:ext cx="1809568" cy="2723823"/>
          </a:xfrm>
          <a:prstGeom prst="rect">
            <a:avLst/>
          </a:prstGeom>
        </p:spPr>
        <p:txBody>
          <a:bodyPr wrap="square">
            <a:spAutoFit/>
          </a:bodyPr>
          <a:lstStyle/>
          <a:p>
            <a:r>
              <a:rPr lang="ja-JP" altLang="en-US" sz="900" b="1">
                <a:solidFill>
                  <a:srgbClr val="000000"/>
                </a:solidFill>
                <a:latin typeface="Yu Gothic" panose="020B0400000000000000" pitchFamily="34" charset="-128"/>
                <a:ea typeface="Yu Gothic" panose="020B0400000000000000" pitchFamily="34" charset="-128"/>
              </a:rPr>
              <a:t>渡邊享子氏　</a:t>
            </a:r>
            <a:endParaRPr lang="en-US" altLang="ja-JP" sz="900" b="1" dirty="0">
              <a:solidFill>
                <a:srgbClr val="000000"/>
              </a:solidFill>
              <a:latin typeface="Yu Gothic" panose="020B0400000000000000" pitchFamily="34" charset="-128"/>
              <a:ea typeface="Yu Gothic" panose="020B0400000000000000" pitchFamily="34" charset="-128"/>
            </a:endParaRPr>
          </a:p>
          <a:p>
            <a:r>
              <a:rPr lang="ja-JP" altLang="en-US" sz="900" b="1">
                <a:solidFill>
                  <a:srgbClr val="000000"/>
                </a:solidFill>
                <a:latin typeface="Yu Gothic" panose="020B0400000000000000" pitchFamily="34" charset="-128"/>
                <a:ea typeface="Yu Gothic" panose="020B0400000000000000" pitchFamily="34" charset="-128"/>
              </a:rPr>
              <a:t>合同会社巻組 代表社員</a:t>
            </a:r>
            <a:endParaRPr lang="en-US" altLang="ja-JP" sz="900" b="1" dirty="0">
              <a:solidFill>
                <a:srgbClr val="000000"/>
              </a:solidFill>
              <a:latin typeface="Yu Gothic" panose="020B0400000000000000" pitchFamily="34" charset="-128"/>
              <a:ea typeface="Yu Gothic" panose="020B0400000000000000" pitchFamily="34" charset="-128"/>
            </a:endParaRPr>
          </a:p>
          <a:p>
            <a:endParaRPr lang="ja-JP" altLang="en-US" sz="900">
              <a:latin typeface="Yu Gothic" panose="020B0400000000000000" pitchFamily="34" charset="-128"/>
              <a:ea typeface="Yu Gothic" panose="020B0400000000000000" pitchFamily="34" charset="-128"/>
            </a:endParaRPr>
          </a:p>
          <a:p>
            <a:r>
              <a:rPr lang="en-US" altLang="ja-JP" sz="900" dirty="0">
                <a:solidFill>
                  <a:srgbClr val="000000"/>
                </a:solidFill>
                <a:latin typeface="Yu Gothic" panose="020B0400000000000000" pitchFamily="34" charset="-128"/>
                <a:ea typeface="Yu Gothic" panose="020B0400000000000000" pitchFamily="34" charset="-128"/>
              </a:rPr>
              <a:t>1987</a:t>
            </a:r>
            <a:r>
              <a:rPr lang="ja-JP" altLang="en-US" sz="900">
                <a:solidFill>
                  <a:srgbClr val="000000"/>
                </a:solidFill>
                <a:latin typeface="Yu Gothic" panose="020B0400000000000000" pitchFamily="34" charset="-128"/>
                <a:ea typeface="Yu Gothic" panose="020B0400000000000000" pitchFamily="34" charset="-128"/>
              </a:rPr>
              <a:t>年埼玉県出身。東京工業大学大学院社会工学専攻修了</a:t>
            </a:r>
            <a:r>
              <a:rPr lang="en-US" altLang="ja-JP" sz="900" dirty="0">
                <a:solidFill>
                  <a:srgbClr val="000000"/>
                </a:solidFill>
                <a:latin typeface="Yu Gothic" panose="020B0400000000000000" pitchFamily="34" charset="-128"/>
                <a:ea typeface="Yu Gothic" panose="020B0400000000000000" pitchFamily="34" charset="-128"/>
              </a:rPr>
              <a:t>(</a:t>
            </a:r>
            <a:r>
              <a:rPr lang="ja-JP" altLang="en-US" sz="900">
                <a:solidFill>
                  <a:srgbClr val="000000"/>
                </a:solidFill>
                <a:latin typeface="Yu Gothic" panose="020B0400000000000000" pitchFamily="34" charset="-128"/>
                <a:ea typeface="Yu Gothic" panose="020B0400000000000000" pitchFamily="34" charset="-128"/>
              </a:rPr>
              <a:t>工学修士</a:t>
            </a:r>
            <a:r>
              <a:rPr lang="en-US" altLang="ja-JP" sz="900" dirty="0">
                <a:solidFill>
                  <a:srgbClr val="000000"/>
                </a:solidFill>
                <a:latin typeface="Yu Gothic" panose="020B0400000000000000" pitchFamily="34" charset="-128"/>
                <a:ea typeface="Yu Gothic" panose="020B0400000000000000" pitchFamily="34" charset="-128"/>
              </a:rPr>
              <a:t>) 2012</a:t>
            </a:r>
            <a:r>
              <a:rPr lang="ja-JP" altLang="en-US" sz="900">
                <a:solidFill>
                  <a:srgbClr val="000000"/>
                </a:solidFill>
                <a:latin typeface="Yu Gothic" panose="020B0400000000000000" pitchFamily="34" charset="-128"/>
                <a:ea typeface="Yu Gothic" panose="020B0400000000000000" pitchFamily="34" charset="-128"/>
              </a:rPr>
              <a:t>年日本学術振興会特別研究員、</a:t>
            </a:r>
            <a:r>
              <a:rPr lang="en-US" altLang="ja-JP" sz="900" dirty="0">
                <a:solidFill>
                  <a:srgbClr val="000000"/>
                </a:solidFill>
                <a:latin typeface="Yu Gothic" panose="020B0400000000000000" pitchFamily="34" charset="-128"/>
                <a:ea typeface="Yu Gothic" panose="020B0400000000000000" pitchFamily="34" charset="-128"/>
              </a:rPr>
              <a:t>2013</a:t>
            </a:r>
            <a:r>
              <a:rPr lang="ja-JP" altLang="en-US" sz="900">
                <a:solidFill>
                  <a:srgbClr val="000000"/>
                </a:solidFill>
                <a:latin typeface="Yu Gothic" panose="020B0400000000000000" pitchFamily="34" charset="-128"/>
                <a:ea typeface="Yu Gothic" panose="020B0400000000000000" pitchFamily="34" charset="-128"/>
              </a:rPr>
              <a:t>年一般社団法人</a:t>
            </a:r>
            <a:r>
              <a:rPr lang="en" altLang="ja-JP" sz="900" dirty="0">
                <a:solidFill>
                  <a:srgbClr val="000000"/>
                </a:solidFill>
                <a:latin typeface="Yu Gothic" panose="020B0400000000000000" pitchFamily="34" charset="-128"/>
                <a:ea typeface="Yu Gothic" panose="020B0400000000000000" pitchFamily="34" charset="-128"/>
              </a:rPr>
              <a:t>ISHINOMAKI2.0</a:t>
            </a:r>
            <a:r>
              <a:rPr lang="ja-JP" altLang="en-US" sz="900">
                <a:solidFill>
                  <a:srgbClr val="000000"/>
                </a:solidFill>
                <a:latin typeface="Yu Gothic" panose="020B0400000000000000" pitchFamily="34" charset="-128"/>
                <a:ea typeface="Yu Gothic" panose="020B0400000000000000" pitchFamily="34" charset="-128"/>
              </a:rPr>
              <a:t>理事就任を経て、</a:t>
            </a:r>
            <a:r>
              <a:rPr lang="en-US" altLang="ja-JP" sz="900" dirty="0">
                <a:solidFill>
                  <a:srgbClr val="000000"/>
                </a:solidFill>
                <a:latin typeface="Yu Gothic" panose="020B0400000000000000" pitchFamily="34" charset="-128"/>
                <a:ea typeface="Yu Gothic" panose="020B0400000000000000" pitchFamily="34" charset="-128"/>
              </a:rPr>
              <a:t>2015</a:t>
            </a:r>
            <a:r>
              <a:rPr lang="ja-JP" altLang="en-US" sz="900">
                <a:solidFill>
                  <a:srgbClr val="000000"/>
                </a:solidFill>
                <a:latin typeface="Yu Gothic" panose="020B0400000000000000" pitchFamily="34" charset="-128"/>
                <a:ea typeface="Yu Gothic" panose="020B0400000000000000" pitchFamily="34" charset="-128"/>
              </a:rPr>
              <a:t>年合同会社巻組代表社員。</a:t>
            </a:r>
            <a:r>
              <a:rPr lang="en-US" altLang="ja-JP" sz="900" dirty="0">
                <a:solidFill>
                  <a:srgbClr val="000000"/>
                </a:solidFill>
                <a:latin typeface="Yu Gothic" panose="020B0400000000000000" pitchFamily="34" charset="-128"/>
                <a:ea typeface="Yu Gothic" panose="020B0400000000000000" pitchFamily="34" charset="-128"/>
              </a:rPr>
              <a:t>2016</a:t>
            </a:r>
            <a:r>
              <a:rPr lang="ja-JP" altLang="en-US" sz="900">
                <a:solidFill>
                  <a:srgbClr val="000000"/>
                </a:solidFill>
                <a:latin typeface="Yu Gothic" panose="020B0400000000000000" pitchFamily="34" charset="-128"/>
                <a:ea typeface="Yu Gothic" panose="020B0400000000000000" pitchFamily="34" charset="-128"/>
              </a:rPr>
              <a:t>年東北芸術工科大学専任講師着任。 </a:t>
            </a:r>
            <a:r>
              <a:rPr lang="en-US" altLang="ja-JP" sz="900" dirty="0">
                <a:solidFill>
                  <a:srgbClr val="000000"/>
                </a:solidFill>
                <a:latin typeface="Yu Gothic" panose="020B0400000000000000" pitchFamily="34" charset="-128"/>
                <a:ea typeface="Yu Gothic" panose="020B0400000000000000" pitchFamily="34" charset="-128"/>
              </a:rPr>
              <a:t>2011</a:t>
            </a:r>
            <a:r>
              <a:rPr lang="ja-JP" altLang="en-US" sz="900">
                <a:solidFill>
                  <a:srgbClr val="000000"/>
                </a:solidFill>
                <a:latin typeface="Yu Gothic" panose="020B0400000000000000" pitchFamily="34" charset="-128"/>
                <a:ea typeface="Yu Gothic" panose="020B0400000000000000" pitchFamily="34" charset="-128"/>
              </a:rPr>
              <a:t>年大学院在学中に宮城県石巻市へ移住。 被災した空き家の改修、情報提供、シェアハウスの企画運営等の活動を始める。</a:t>
            </a:r>
            <a:r>
              <a:rPr lang="en-US" altLang="ja-JP" sz="900" dirty="0">
                <a:solidFill>
                  <a:srgbClr val="000000"/>
                </a:solidFill>
                <a:latin typeface="Yu Gothic" panose="020B0400000000000000" pitchFamily="34" charset="-128"/>
                <a:ea typeface="Yu Gothic" panose="020B0400000000000000" pitchFamily="34" charset="-128"/>
              </a:rPr>
              <a:t>2016</a:t>
            </a:r>
            <a:r>
              <a:rPr lang="ja-JP" altLang="en-US" sz="900">
                <a:solidFill>
                  <a:srgbClr val="000000"/>
                </a:solidFill>
                <a:latin typeface="Yu Gothic" panose="020B0400000000000000" pitchFamily="34" charset="-128"/>
                <a:ea typeface="Yu Gothic" panose="020B0400000000000000" pitchFamily="34" charset="-128"/>
              </a:rPr>
              <a:t>年、こうした活動が評価され、日本都市計画学会計画設計賞を受賞。地方でチャレンジする若者が育つ場づくりに取り組む。</a:t>
            </a:r>
            <a:endParaRPr lang="ja-JP" altLang="en-US" sz="900">
              <a:latin typeface="Yu Gothic" panose="020B0400000000000000" pitchFamily="34" charset="-128"/>
              <a:ea typeface="Yu Gothic" panose="020B0400000000000000" pitchFamily="34" charset="-128"/>
            </a:endParaRPr>
          </a:p>
        </p:txBody>
      </p:sp>
      <p:sp>
        <p:nvSpPr>
          <p:cNvPr id="20" name="正方形/長方形 19">
            <a:extLst>
              <a:ext uri="{FF2B5EF4-FFF2-40B4-BE49-F238E27FC236}">
                <a16:creationId xmlns:a16="http://schemas.microsoft.com/office/drawing/2014/main" id="{3B0FEA67-E4E5-7B46-BE59-6F325CBF877E}"/>
              </a:ext>
            </a:extLst>
          </p:cNvPr>
          <p:cNvSpPr/>
          <p:nvPr/>
        </p:nvSpPr>
        <p:spPr>
          <a:xfrm>
            <a:off x="179448" y="533881"/>
            <a:ext cx="2911374" cy="276999"/>
          </a:xfrm>
          <a:prstGeom prst="rect">
            <a:avLst/>
          </a:prstGeom>
        </p:spPr>
        <p:txBody>
          <a:bodyPr wrap="none">
            <a:spAutoFit/>
          </a:bodyPr>
          <a:lstStyle/>
          <a:p>
            <a:r>
              <a:rPr lang="en" altLang="ja-JP" sz="1200" b="1" dirty="0">
                <a:highlight>
                  <a:srgbClr val="FFE406"/>
                </a:highlight>
                <a:latin typeface="Yu Gothic" panose="020B0400000000000000" pitchFamily="34" charset="-128"/>
                <a:ea typeface="Yu Gothic" panose="020B0400000000000000" pitchFamily="34" charset="-128"/>
              </a:rPr>
              <a:t>DAY4</a:t>
            </a:r>
            <a:r>
              <a:rPr lang="ja-JP" altLang="en" sz="1200" b="1">
                <a:highlight>
                  <a:srgbClr val="FFE406"/>
                </a:highlight>
                <a:latin typeface="Yu Gothic" panose="020B0400000000000000" pitchFamily="34" charset="-128"/>
                <a:ea typeface="Yu Gothic" panose="020B0400000000000000" pitchFamily="34" charset="-128"/>
              </a:rPr>
              <a:t>：</a:t>
            </a:r>
            <a:r>
              <a:rPr lang="ja-JP" altLang="en-US" sz="1200" b="1">
                <a:highlight>
                  <a:srgbClr val="FFE406"/>
                </a:highlight>
                <a:latin typeface="Yu Gothic" panose="020B0400000000000000" pitchFamily="34" charset="-128"/>
                <a:ea typeface="Yu Gothic" panose="020B0400000000000000" pitchFamily="34" charset="-128"/>
              </a:rPr>
              <a:t>コロナ禍で加速する分散型社会</a:t>
            </a:r>
            <a:endParaRPr lang="ja-JP" altLang="en-US" sz="1200" b="1">
              <a:effectLst/>
              <a:highlight>
                <a:srgbClr val="FFE406"/>
              </a:highlight>
              <a:latin typeface="Yu Gothic" panose="020B0400000000000000" pitchFamily="34" charset="-128"/>
              <a:ea typeface="Yu Gothic" panose="020B0400000000000000" pitchFamily="34" charset="-128"/>
            </a:endParaRPr>
          </a:p>
        </p:txBody>
      </p:sp>
      <p:sp>
        <p:nvSpPr>
          <p:cNvPr id="21" name="正方形/長方形 20">
            <a:extLst>
              <a:ext uri="{FF2B5EF4-FFF2-40B4-BE49-F238E27FC236}">
                <a16:creationId xmlns:a16="http://schemas.microsoft.com/office/drawing/2014/main" id="{20A3F17B-9338-8846-95BC-C42115DF9A97}"/>
              </a:ext>
            </a:extLst>
          </p:cNvPr>
          <p:cNvSpPr/>
          <p:nvPr/>
        </p:nvSpPr>
        <p:spPr>
          <a:xfrm>
            <a:off x="179448" y="3430595"/>
            <a:ext cx="4953000" cy="276999"/>
          </a:xfrm>
          <a:prstGeom prst="rect">
            <a:avLst/>
          </a:prstGeom>
        </p:spPr>
        <p:txBody>
          <a:bodyPr>
            <a:spAutoFit/>
          </a:bodyPr>
          <a:lstStyle/>
          <a:p>
            <a:r>
              <a:rPr lang="en" altLang="ja-JP" sz="1200" b="1" dirty="0">
                <a:highlight>
                  <a:srgbClr val="FFE406"/>
                </a:highlight>
                <a:latin typeface="Yu Gothic" panose="020B0400000000000000" pitchFamily="34" charset="-128"/>
                <a:ea typeface="Yu Gothic" panose="020B0400000000000000" pitchFamily="34" charset="-128"/>
              </a:rPr>
              <a:t>DAY5</a:t>
            </a:r>
            <a:r>
              <a:rPr lang="ja-JP" altLang="en" sz="1200" b="1">
                <a:highlight>
                  <a:srgbClr val="FFE406"/>
                </a:highlight>
                <a:latin typeface="Yu Gothic" panose="020B0400000000000000" pitchFamily="34" charset="-128"/>
                <a:ea typeface="Yu Gothic" panose="020B0400000000000000" pitchFamily="34" charset="-128"/>
              </a:rPr>
              <a:t>：</a:t>
            </a:r>
            <a:r>
              <a:rPr lang="ja-JP" altLang="en-US" sz="1200" b="1">
                <a:highlight>
                  <a:srgbClr val="FFE406"/>
                </a:highlight>
                <a:latin typeface="Yu Gothic" panose="020B0400000000000000" pitchFamily="34" charset="-128"/>
                <a:ea typeface="Yu Gothic" panose="020B0400000000000000" pitchFamily="34" charset="-128"/>
              </a:rPr>
              <a:t>これからの時代に必要なオルタナティブな経済（仮）</a:t>
            </a:r>
            <a:endParaRPr lang="ja-JP" altLang="en-US" sz="1200" b="1">
              <a:effectLst/>
              <a:highlight>
                <a:srgbClr val="FFE406"/>
              </a:highlight>
              <a:latin typeface="Yu Gothic" panose="020B0400000000000000" pitchFamily="34" charset="-128"/>
              <a:ea typeface="Yu Gothic" panose="020B0400000000000000" pitchFamily="34" charset="-128"/>
            </a:endParaRPr>
          </a:p>
        </p:txBody>
      </p:sp>
      <p:pic>
        <p:nvPicPr>
          <p:cNvPr id="12" name="図 11">
            <a:extLst>
              <a:ext uri="{FF2B5EF4-FFF2-40B4-BE49-F238E27FC236}">
                <a16:creationId xmlns:a16="http://schemas.microsoft.com/office/drawing/2014/main" id="{3CA7E408-4431-432D-88E9-8CC010797811}"/>
              </a:ext>
            </a:extLst>
          </p:cNvPr>
          <p:cNvPicPr>
            <a:picLocks noChangeAspect="1"/>
          </p:cNvPicPr>
          <p:nvPr/>
        </p:nvPicPr>
        <p:blipFill rotWithShape="1">
          <a:blip r:embed="rId8"/>
          <a:srcRect b="31861"/>
          <a:stretch/>
        </p:blipFill>
        <p:spPr>
          <a:xfrm>
            <a:off x="237276" y="810877"/>
            <a:ext cx="1180422" cy="1206500"/>
          </a:xfrm>
          <a:prstGeom prst="rect">
            <a:avLst/>
          </a:prstGeom>
        </p:spPr>
      </p:pic>
    </p:spTree>
    <p:extLst>
      <p:ext uri="{BB962C8B-B14F-4D97-AF65-F5344CB8AC3E}">
        <p14:creationId xmlns:p14="http://schemas.microsoft.com/office/powerpoint/2010/main" val="36280489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D139AE52-F4BA-C344-9776-8BC60FA0A177}"/>
              </a:ext>
            </a:extLst>
          </p:cNvPr>
          <p:cNvSpPr/>
          <p:nvPr/>
        </p:nvSpPr>
        <p:spPr>
          <a:xfrm>
            <a:off x="167544" y="109728"/>
            <a:ext cx="4507992" cy="3566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b="1" dirty="0">
                <a:solidFill>
                  <a:srgbClr val="334CE5"/>
                </a:solidFill>
                <a:latin typeface="Yu Gothic" panose="020B0400000000000000" pitchFamily="34" charset="-128"/>
                <a:ea typeface="Yu Gothic" panose="020B0400000000000000" pitchFamily="34" charset="-128"/>
              </a:rPr>
              <a:t>分科会登壇者一覧</a:t>
            </a:r>
          </a:p>
        </p:txBody>
      </p:sp>
      <p:pic>
        <p:nvPicPr>
          <p:cNvPr id="3" name="図 2">
            <a:extLst>
              <a:ext uri="{FF2B5EF4-FFF2-40B4-BE49-F238E27FC236}">
                <a16:creationId xmlns:a16="http://schemas.microsoft.com/office/drawing/2014/main" id="{1ADBCC40-53FE-F24B-8301-DCC29867BBD2}"/>
              </a:ext>
            </a:extLst>
          </p:cNvPr>
          <p:cNvPicPr>
            <a:picLocks noChangeAspect="1"/>
          </p:cNvPicPr>
          <p:nvPr/>
        </p:nvPicPr>
        <p:blipFill>
          <a:blip r:embed="rId2"/>
          <a:stretch>
            <a:fillRect/>
          </a:stretch>
        </p:blipFill>
        <p:spPr>
          <a:xfrm>
            <a:off x="9347515" y="65670"/>
            <a:ext cx="486747" cy="577031"/>
          </a:xfrm>
          <a:prstGeom prst="rect">
            <a:avLst/>
          </a:prstGeom>
        </p:spPr>
      </p:pic>
      <p:sp>
        <p:nvSpPr>
          <p:cNvPr id="5" name="正方形/長方形 4">
            <a:extLst>
              <a:ext uri="{FF2B5EF4-FFF2-40B4-BE49-F238E27FC236}">
                <a16:creationId xmlns:a16="http://schemas.microsoft.com/office/drawing/2014/main" id="{F79E7406-67A2-A04C-9C8A-DA84B8A30F57}"/>
              </a:ext>
            </a:extLst>
          </p:cNvPr>
          <p:cNvSpPr/>
          <p:nvPr/>
        </p:nvSpPr>
        <p:spPr>
          <a:xfrm>
            <a:off x="167545" y="583709"/>
            <a:ext cx="5476173" cy="5478423"/>
          </a:xfrm>
          <a:prstGeom prst="rect">
            <a:avLst/>
          </a:prstGeom>
        </p:spPr>
        <p:txBody>
          <a:bodyPr wrap="square">
            <a:spAutoFit/>
          </a:bodyPr>
          <a:lstStyle/>
          <a:p>
            <a:r>
              <a:rPr lang="ja-JP" altLang="en-US" sz="1000" dirty="0">
                <a:solidFill>
                  <a:srgbClr val="000000"/>
                </a:solidFill>
                <a:latin typeface="Yu Gothic" panose="020B0400000000000000" pitchFamily="34" charset="-128"/>
                <a:ea typeface="Yu Gothic" panose="020B0400000000000000" pitchFamily="34" charset="-128"/>
              </a:rPr>
              <a:t>・クーバルグループ 代表取締役会長</a:t>
            </a:r>
            <a:r>
              <a:rPr lang="en-US" altLang="ja-JP" sz="1000" dirty="0">
                <a:solidFill>
                  <a:srgbClr val="000000"/>
                </a:solidFill>
                <a:latin typeface="Yu Gothic" panose="020B0400000000000000" pitchFamily="34" charset="-128"/>
                <a:ea typeface="Yu Gothic" panose="020B0400000000000000" pitchFamily="34" charset="-128"/>
              </a:rPr>
              <a:t> </a:t>
            </a:r>
            <a:r>
              <a:rPr lang="ja-JP" altLang="en-US" sz="1000" dirty="0">
                <a:solidFill>
                  <a:srgbClr val="000000"/>
                </a:solidFill>
                <a:latin typeface="Yu Gothic" panose="020B0400000000000000" pitchFamily="34" charset="-128"/>
                <a:ea typeface="Yu Gothic" panose="020B0400000000000000" pitchFamily="34" charset="-128"/>
              </a:rPr>
              <a:t>　井上</a:t>
            </a:r>
            <a:r>
              <a:rPr lang="en-US" altLang="ja-JP" sz="1000" dirty="0">
                <a:solidFill>
                  <a:srgbClr val="000000"/>
                </a:solidFill>
                <a:latin typeface="Yu Gothic" panose="020B0400000000000000" pitchFamily="34" charset="-128"/>
                <a:ea typeface="Yu Gothic" panose="020B0400000000000000" pitchFamily="34" charset="-128"/>
              </a:rPr>
              <a:t> </a:t>
            </a:r>
            <a:r>
              <a:rPr lang="ja-JP" altLang="en-US" sz="1000" dirty="0">
                <a:solidFill>
                  <a:srgbClr val="000000"/>
                </a:solidFill>
                <a:latin typeface="Yu Gothic" panose="020B0400000000000000" pitchFamily="34" charset="-128"/>
                <a:ea typeface="Yu Gothic" panose="020B0400000000000000" pitchFamily="34" charset="-128"/>
              </a:rPr>
              <a:t>善博氏 </a:t>
            </a:r>
            <a:endParaRPr lang="ja-JP" altLang="en-US" sz="1000" dirty="0">
              <a:latin typeface="Yu Gothic" panose="020B0400000000000000" pitchFamily="34" charset="-128"/>
              <a:ea typeface="Yu Gothic" panose="020B0400000000000000" pitchFamily="34" charset="-128"/>
            </a:endParaRPr>
          </a:p>
          <a:p>
            <a:r>
              <a:rPr lang="ja-JP" altLang="en-US" sz="1000" dirty="0">
                <a:solidFill>
                  <a:srgbClr val="000000"/>
                </a:solidFill>
                <a:latin typeface="Yu Gothic" panose="020B0400000000000000" pitchFamily="34" charset="-128"/>
                <a:ea typeface="Yu Gothic" panose="020B0400000000000000" pitchFamily="34" charset="-128"/>
              </a:rPr>
              <a:t>・入川スタイル＆ホールディングス 　入川</a:t>
            </a:r>
            <a:r>
              <a:rPr lang="en-US" altLang="ja-JP" sz="1000" dirty="0">
                <a:solidFill>
                  <a:srgbClr val="000000"/>
                </a:solidFill>
                <a:latin typeface="Yu Gothic" panose="020B0400000000000000" pitchFamily="34" charset="-128"/>
                <a:ea typeface="Yu Gothic" panose="020B0400000000000000" pitchFamily="34" charset="-128"/>
              </a:rPr>
              <a:t> </a:t>
            </a:r>
            <a:r>
              <a:rPr lang="ja-JP" altLang="en-US" sz="1000" dirty="0">
                <a:solidFill>
                  <a:srgbClr val="000000"/>
                </a:solidFill>
                <a:latin typeface="Yu Gothic" panose="020B0400000000000000" pitchFamily="34" charset="-128"/>
                <a:ea typeface="Yu Gothic" panose="020B0400000000000000" pitchFamily="34" charset="-128"/>
              </a:rPr>
              <a:t>秀人氏 </a:t>
            </a:r>
            <a:endParaRPr lang="ja-JP" altLang="en-US" sz="1000" dirty="0">
              <a:latin typeface="Yu Gothic" panose="020B0400000000000000" pitchFamily="34" charset="-128"/>
              <a:ea typeface="Yu Gothic" panose="020B0400000000000000" pitchFamily="34" charset="-128"/>
            </a:endParaRPr>
          </a:p>
          <a:p>
            <a:r>
              <a:rPr lang="ja-JP" altLang="en-US" sz="1000" dirty="0">
                <a:solidFill>
                  <a:srgbClr val="000000"/>
                </a:solidFill>
                <a:latin typeface="Yu Gothic" panose="020B0400000000000000" pitchFamily="34" charset="-128"/>
                <a:ea typeface="Yu Gothic" panose="020B0400000000000000" pitchFamily="34" charset="-128"/>
              </a:rPr>
              <a:t>・</a:t>
            </a:r>
            <a:r>
              <a:rPr lang="en-US" altLang="ja-JP" sz="1000" dirty="0">
                <a:solidFill>
                  <a:srgbClr val="000000"/>
                </a:solidFill>
                <a:latin typeface="Yu Gothic" panose="020B0400000000000000" pitchFamily="34" charset="-128"/>
                <a:ea typeface="Yu Gothic" panose="020B0400000000000000" pitchFamily="34" charset="-128"/>
              </a:rPr>
              <a:t>(</a:t>
            </a:r>
            <a:r>
              <a:rPr lang="ja-JP" altLang="en-US" sz="1000" dirty="0">
                <a:solidFill>
                  <a:srgbClr val="000000"/>
                </a:solidFill>
                <a:latin typeface="Yu Gothic" panose="020B0400000000000000" pitchFamily="34" charset="-128"/>
                <a:ea typeface="Yu Gothic" panose="020B0400000000000000" pitchFamily="34" charset="-128"/>
              </a:rPr>
              <a:t>有</a:t>
            </a:r>
            <a:r>
              <a:rPr lang="en-US" altLang="ja-JP" sz="1000" dirty="0">
                <a:solidFill>
                  <a:srgbClr val="000000"/>
                </a:solidFill>
                <a:latin typeface="Yu Gothic" panose="020B0400000000000000" pitchFamily="34" charset="-128"/>
                <a:ea typeface="Yu Gothic" panose="020B0400000000000000" pitchFamily="34" charset="-128"/>
              </a:rPr>
              <a:t>)</a:t>
            </a:r>
            <a:r>
              <a:rPr lang="ja-JP" altLang="en-US" sz="1000" dirty="0">
                <a:solidFill>
                  <a:srgbClr val="000000"/>
                </a:solidFill>
                <a:latin typeface="Yu Gothic" panose="020B0400000000000000" pitchFamily="34" charset="-128"/>
                <a:ea typeface="Yu Gothic" panose="020B0400000000000000" pitchFamily="34" charset="-128"/>
              </a:rPr>
              <a:t>イーズ 代表取締役</a:t>
            </a:r>
            <a:r>
              <a:rPr lang="en-US" altLang="ja-JP" sz="1000" dirty="0">
                <a:solidFill>
                  <a:srgbClr val="000000"/>
                </a:solidFill>
                <a:latin typeface="Yu Gothic" panose="020B0400000000000000" pitchFamily="34" charset="-128"/>
                <a:ea typeface="Yu Gothic" panose="020B0400000000000000" pitchFamily="34" charset="-128"/>
              </a:rPr>
              <a:t> / </a:t>
            </a:r>
            <a:r>
              <a:rPr lang="ja-JP" altLang="en-US" sz="1000" dirty="0">
                <a:solidFill>
                  <a:srgbClr val="000000"/>
                </a:solidFill>
                <a:latin typeface="Yu Gothic" panose="020B0400000000000000" pitchFamily="34" charset="-128"/>
                <a:ea typeface="Yu Gothic" panose="020B0400000000000000" pitchFamily="34" charset="-128"/>
              </a:rPr>
              <a:t>大学院大学至善館</a:t>
            </a:r>
            <a:r>
              <a:rPr lang="en-US" altLang="ja-JP" sz="1000" dirty="0">
                <a:solidFill>
                  <a:srgbClr val="000000"/>
                </a:solidFill>
                <a:latin typeface="Yu Gothic" panose="020B0400000000000000" pitchFamily="34" charset="-128"/>
                <a:ea typeface="Yu Gothic" panose="020B0400000000000000" pitchFamily="34" charset="-128"/>
              </a:rPr>
              <a:t> </a:t>
            </a:r>
            <a:r>
              <a:rPr lang="ja-JP" altLang="en-US" sz="1000" dirty="0">
                <a:solidFill>
                  <a:srgbClr val="000000"/>
                </a:solidFill>
                <a:latin typeface="Yu Gothic" panose="020B0400000000000000" pitchFamily="34" charset="-128"/>
                <a:ea typeface="Yu Gothic" panose="020B0400000000000000" pitchFamily="34" charset="-128"/>
              </a:rPr>
              <a:t>教授</a:t>
            </a:r>
            <a:r>
              <a:rPr lang="en-US" altLang="ja-JP" sz="1000" dirty="0">
                <a:solidFill>
                  <a:srgbClr val="000000"/>
                </a:solidFill>
                <a:latin typeface="Yu Gothic" panose="020B0400000000000000" pitchFamily="34" charset="-128"/>
                <a:ea typeface="Yu Gothic" panose="020B0400000000000000" pitchFamily="34" charset="-128"/>
              </a:rPr>
              <a:t> </a:t>
            </a:r>
            <a:r>
              <a:rPr lang="ja-JP" altLang="en-US" sz="1000" dirty="0">
                <a:solidFill>
                  <a:srgbClr val="000000"/>
                </a:solidFill>
                <a:latin typeface="Yu Gothic" panose="020B0400000000000000" pitchFamily="34" charset="-128"/>
                <a:ea typeface="Yu Gothic" panose="020B0400000000000000" pitchFamily="34" charset="-128"/>
              </a:rPr>
              <a:t>幸せ経済社会研究所</a:t>
            </a:r>
            <a:r>
              <a:rPr lang="en-US" altLang="ja-JP" sz="1000" dirty="0">
                <a:solidFill>
                  <a:srgbClr val="000000"/>
                </a:solidFill>
                <a:latin typeface="Yu Gothic" panose="020B0400000000000000" pitchFamily="34" charset="-128"/>
                <a:ea typeface="Yu Gothic" panose="020B0400000000000000" pitchFamily="34" charset="-128"/>
              </a:rPr>
              <a:t> </a:t>
            </a:r>
            <a:r>
              <a:rPr lang="ja-JP" altLang="en-US" sz="1000" dirty="0">
                <a:solidFill>
                  <a:srgbClr val="000000"/>
                </a:solidFill>
                <a:latin typeface="Yu Gothic" panose="020B0400000000000000" pitchFamily="34" charset="-128"/>
                <a:ea typeface="Yu Gothic" panose="020B0400000000000000" pitchFamily="34" charset="-128"/>
              </a:rPr>
              <a:t>所長　枝廣</a:t>
            </a:r>
            <a:r>
              <a:rPr lang="en-US" altLang="ja-JP" sz="1000" dirty="0">
                <a:solidFill>
                  <a:srgbClr val="000000"/>
                </a:solidFill>
                <a:latin typeface="Yu Gothic" panose="020B0400000000000000" pitchFamily="34" charset="-128"/>
                <a:ea typeface="Yu Gothic" panose="020B0400000000000000" pitchFamily="34" charset="-128"/>
              </a:rPr>
              <a:t> </a:t>
            </a:r>
            <a:r>
              <a:rPr lang="ja-JP" altLang="en-US" sz="1000" dirty="0">
                <a:solidFill>
                  <a:srgbClr val="000000"/>
                </a:solidFill>
                <a:latin typeface="Yu Gothic" panose="020B0400000000000000" pitchFamily="34" charset="-128"/>
                <a:ea typeface="Yu Gothic" panose="020B0400000000000000" pitchFamily="34" charset="-128"/>
              </a:rPr>
              <a:t>淳子氏 </a:t>
            </a:r>
            <a:endParaRPr lang="ja-JP" altLang="en-US" sz="1000" dirty="0">
              <a:latin typeface="Yu Gothic" panose="020B0400000000000000" pitchFamily="34" charset="-128"/>
              <a:ea typeface="Yu Gothic" panose="020B0400000000000000" pitchFamily="34" charset="-128"/>
            </a:endParaRPr>
          </a:p>
          <a:p>
            <a:r>
              <a:rPr lang="ja-JP" altLang="en-US" sz="1000" dirty="0">
                <a:solidFill>
                  <a:srgbClr val="000000"/>
                </a:solidFill>
                <a:latin typeface="Yu Gothic" panose="020B0400000000000000" pitchFamily="34" charset="-128"/>
                <a:ea typeface="Yu Gothic" panose="020B0400000000000000" pitchFamily="34" charset="-128"/>
              </a:rPr>
              <a:t>・西粟倉むらまるごと研究所 理事長　大島</a:t>
            </a:r>
            <a:r>
              <a:rPr lang="en-US" altLang="ja-JP" sz="1000" dirty="0">
                <a:solidFill>
                  <a:srgbClr val="000000"/>
                </a:solidFill>
                <a:latin typeface="Yu Gothic" panose="020B0400000000000000" pitchFamily="34" charset="-128"/>
                <a:ea typeface="Yu Gothic" panose="020B0400000000000000" pitchFamily="34" charset="-128"/>
              </a:rPr>
              <a:t> </a:t>
            </a:r>
            <a:r>
              <a:rPr lang="ja-JP" altLang="en-US" sz="1000" dirty="0">
                <a:solidFill>
                  <a:srgbClr val="000000"/>
                </a:solidFill>
                <a:latin typeface="Yu Gothic" panose="020B0400000000000000" pitchFamily="34" charset="-128"/>
                <a:ea typeface="Yu Gothic" panose="020B0400000000000000" pitchFamily="34" charset="-128"/>
              </a:rPr>
              <a:t>奈緒子氏</a:t>
            </a:r>
            <a:endParaRPr lang="ja-JP" altLang="en-US" sz="1000" dirty="0">
              <a:latin typeface="Yu Gothic" panose="020B0400000000000000" pitchFamily="34" charset="-128"/>
              <a:ea typeface="Yu Gothic" panose="020B0400000000000000" pitchFamily="34" charset="-128"/>
            </a:endParaRPr>
          </a:p>
          <a:p>
            <a:r>
              <a:rPr lang="ja-JP" altLang="en-US" sz="1000" dirty="0">
                <a:solidFill>
                  <a:srgbClr val="000000"/>
                </a:solidFill>
                <a:latin typeface="Yu Gothic" panose="020B0400000000000000" pitchFamily="34" charset="-128"/>
                <a:ea typeface="Yu Gothic" panose="020B0400000000000000" pitchFamily="34" charset="-128"/>
              </a:rPr>
              <a:t>・船橋㈱</a:t>
            </a:r>
            <a:r>
              <a:rPr lang="en-US" altLang="ja-JP" sz="1000" dirty="0">
                <a:solidFill>
                  <a:srgbClr val="000000"/>
                </a:solidFill>
                <a:latin typeface="Yu Gothic" panose="020B0400000000000000" pitchFamily="34" charset="-128"/>
                <a:ea typeface="Yu Gothic" panose="020B0400000000000000" pitchFamily="34" charset="-128"/>
              </a:rPr>
              <a:t> </a:t>
            </a:r>
            <a:r>
              <a:rPr lang="ja-JP" altLang="en-US" sz="1000" dirty="0">
                <a:solidFill>
                  <a:srgbClr val="000000"/>
                </a:solidFill>
                <a:latin typeface="Yu Gothic" panose="020B0400000000000000" pitchFamily="34" charset="-128"/>
                <a:ea typeface="Yu Gothic" panose="020B0400000000000000" pitchFamily="34" charset="-128"/>
              </a:rPr>
              <a:t>事業企画室　大谷</a:t>
            </a:r>
            <a:r>
              <a:rPr lang="en-US" altLang="ja-JP" sz="1000" dirty="0">
                <a:solidFill>
                  <a:srgbClr val="000000"/>
                </a:solidFill>
                <a:latin typeface="Yu Gothic" panose="020B0400000000000000" pitchFamily="34" charset="-128"/>
                <a:ea typeface="Yu Gothic" panose="020B0400000000000000" pitchFamily="34" charset="-128"/>
              </a:rPr>
              <a:t> </a:t>
            </a:r>
            <a:r>
              <a:rPr lang="ja-JP" altLang="en-US" sz="1000" dirty="0">
                <a:solidFill>
                  <a:srgbClr val="000000"/>
                </a:solidFill>
                <a:latin typeface="Yu Gothic" panose="020B0400000000000000" pitchFamily="34" charset="-128"/>
                <a:ea typeface="Yu Gothic" panose="020B0400000000000000" pitchFamily="34" charset="-128"/>
              </a:rPr>
              <a:t>真奈美氏</a:t>
            </a:r>
            <a:endParaRPr lang="ja-JP" altLang="en-US" sz="1000" dirty="0">
              <a:latin typeface="Yu Gothic" panose="020B0400000000000000" pitchFamily="34" charset="-128"/>
              <a:ea typeface="Yu Gothic" panose="020B0400000000000000" pitchFamily="34" charset="-128"/>
            </a:endParaRPr>
          </a:p>
          <a:p>
            <a:r>
              <a:rPr lang="ja-JP" altLang="en-US" sz="1000" dirty="0">
                <a:solidFill>
                  <a:srgbClr val="000000"/>
                </a:solidFill>
                <a:latin typeface="Yu Gothic" panose="020B0400000000000000" pitchFamily="34" charset="-128"/>
                <a:ea typeface="Yu Gothic" panose="020B0400000000000000" pitchFamily="34" charset="-128"/>
              </a:rPr>
              <a:t>・江崎グリコ㈱</a:t>
            </a:r>
            <a:r>
              <a:rPr lang="en-US" altLang="ja-JP" sz="1000" dirty="0">
                <a:solidFill>
                  <a:srgbClr val="000000"/>
                </a:solidFill>
                <a:latin typeface="Yu Gothic" panose="020B0400000000000000" pitchFamily="34" charset="-128"/>
                <a:ea typeface="Yu Gothic" panose="020B0400000000000000" pitchFamily="34" charset="-128"/>
              </a:rPr>
              <a:t> </a:t>
            </a:r>
            <a:r>
              <a:rPr lang="ja-JP" altLang="en-US" sz="1000" dirty="0">
                <a:solidFill>
                  <a:srgbClr val="000000"/>
                </a:solidFill>
                <a:latin typeface="Yu Gothic" panose="020B0400000000000000" pitchFamily="34" charset="-128"/>
                <a:ea typeface="Yu Gothic" panose="020B0400000000000000" pitchFamily="34" charset="-128"/>
              </a:rPr>
              <a:t>出向（釜石市地域おこし企業人）　大窪</a:t>
            </a:r>
            <a:r>
              <a:rPr lang="en-US" altLang="ja-JP" sz="1000" dirty="0">
                <a:solidFill>
                  <a:srgbClr val="000000"/>
                </a:solidFill>
                <a:latin typeface="Yu Gothic" panose="020B0400000000000000" pitchFamily="34" charset="-128"/>
                <a:ea typeface="Yu Gothic" panose="020B0400000000000000" pitchFamily="34" charset="-128"/>
              </a:rPr>
              <a:t> </a:t>
            </a:r>
            <a:r>
              <a:rPr lang="ja-JP" altLang="en-US" sz="1000" dirty="0">
                <a:solidFill>
                  <a:srgbClr val="000000"/>
                </a:solidFill>
                <a:latin typeface="Yu Gothic" panose="020B0400000000000000" pitchFamily="34" charset="-128"/>
                <a:ea typeface="Yu Gothic" panose="020B0400000000000000" pitchFamily="34" charset="-128"/>
              </a:rPr>
              <a:t>諒氏 </a:t>
            </a:r>
            <a:endParaRPr lang="ja-JP" altLang="en-US" sz="1000" dirty="0">
              <a:latin typeface="Yu Gothic" panose="020B0400000000000000" pitchFamily="34" charset="-128"/>
              <a:ea typeface="Yu Gothic" panose="020B0400000000000000" pitchFamily="34" charset="-128"/>
            </a:endParaRPr>
          </a:p>
          <a:p>
            <a:r>
              <a:rPr lang="ja-JP" altLang="en-US" sz="1000" dirty="0">
                <a:solidFill>
                  <a:srgbClr val="000000"/>
                </a:solidFill>
                <a:latin typeface="Yu Gothic" panose="020B0400000000000000" pitchFamily="34" charset="-128"/>
                <a:ea typeface="Yu Gothic" panose="020B0400000000000000" pitchFamily="34" charset="-128"/>
              </a:rPr>
              <a:t>・合同会社</a:t>
            </a:r>
            <a:r>
              <a:rPr lang="en" altLang="ja-JP" sz="1000" dirty="0" err="1">
                <a:solidFill>
                  <a:srgbClr val="000000"/>
                </a:solidFill>
                <a:latin typeface="Yu Gothic" panose="020B0400000000000000" pitchFamily="34" charset="-128"/>
                <a:ea typeface="Yu Gothic" panose="020B0400000000000000" pitchFamily="34" charset="-128"/>
              </a:rPr>
              <a:t>sofo</a:t>
            </a:r>
            <a:r>
              <a:rPr lang="en" altLang="ja-JP" sz="1000" dirty="0">
                <a:solidFill>
                  <a:srgbClr val="000000"/>
                </a:solidFill>
                <a:latin typeface="Yu Gothic" panose="020B0400000000000000" pitchFamily="34" charset="-128"/>
                <a:ea typeface="Yu Gothic" panose="020B0400000000000000" pitchFamily="34" charset="-128"/>
              </a:rPr>
              <a:t> </a:t>
            </a:r>
            <a:r>
              <a:rPr lang="ja-JP" altLang="en-US" sz="1000" dirty="0">
                <a:solidFill>
                  <a:srgbClr val="000000"/>
                </a:solidFill>
                <a:latin typeface="Yu Gothic" panose="020B0400000000000000" pitchFamily="34" charset="-128"/>
                <a:ea typeface="Yu Gothic" panose="020B0400000000000000" pitchFamily="34" charset="-128"/>
              </a:rPr>
              <a:t>代表社員　神脇</a:t>
            </a:r>
            <a:r>
              <a:rPr lang="en-US" altLang="ja-JP" sz="1000" dirty="0">
                <a:solidFill>
                  <a:srgbClr val="000000"/>
                </a:solidFill>
                <a:latin typeface="Yu Gothic" panose="020B0400000000000000" pitchFamily="34" charset="-128"/>
                <a:ea typeface="Yu Gothic" panose="020B0400000000000000" pitchFamily="34" charset="-128"/>
              </a:rPr>
              <a:t> </a:t>
            </a:r>
            <a:r>
              <a:rPr lang="ja-JP" altLang="en-US" sz="1000" dirty="0">
                <a:solidFill>
                  <a:srgbClr val="000000"/>
                </a:solidFill>
                <a:latin typeface="Yu Gothic" panose="020B0400000000000000" pitchFamily="34" charset="-128"/>
                <a:ea typeface="Yu Gothic" panose="020B0400000000000000" pitchFamily="34" charset="-128"/>
              </a:rPr>
              <a:t>隼人氏 </a:t>
            </a:r>
            <a:endParaRPr lang="ja-JP" altLang="en-US" sz="1000" dirty="0">
              <a:latin typeface="Yu Gothic" panose="020B0400000000000000" pitchFamily="34" charset="-128"/>
              <a:ea typeface="Yu Gothic" panose="020B0400000000000000" pitchFamily="34" charset="-128"/>
            </a:endParaRPr>
          </a:p>
          <a:p>
            <a:r>
              <a:rPr lang="ja-JP" altLang="en-US" sz="1000" dirty="0">
                <a:solidFill>
                  <a:srgbClr val="000000"/>
                </a:solidFill>
                <a:latin typeface="Yu Gothic" panose="020B0400000000000000" pitchFamily="34" charset="-128"/>
                <a:ea typeface="Yu Gothic" panose="020B0400000000000000" pitchFamily="34" charset="-128"/>
              </a:rPr>
              <a:t>・㈱日本能率協会マネジメントセンター 新事業開発部・時間（とき）デザイン研究所　</a:t>
            </a:r>
            <a:endParaRPr lang="en-US" altLang="ja-JP" sz="1000" dirty="0">
              <a:solidFill>
                <a:srgbClr val="000000"/>
              </a:solidFill>
              <a:latin typeface="Yu Gothic" panose="020B0400000000000000" pitchFamily="34" charset="-128"/>
              <a:ea typeface="Yu Gothic" panose="020B0400000000000000" pitchFamily="34" charset="-128"/>
            </a:endParaRPr>
          </a:p>
          <a:p>
            <a:r>
              <a:rPr lang="ja-JP" altLang="en-US" sz="1000" dirty="0">
                <a:solidFill>
                  <a:srgbClr val="000000"/>
                </a:solidFill>
                <a:latin typeface="Yu Gothic" panose="020B0400000000000000" pitchFamily="34" charset="-128"/>
                <a:ea typeface="Yu Gothic" panose="020B0400000000000000" pitchFamily="34" charset="-128"/>
              </a:rPr>
              <a:t>　川村</a:t>
            </a:r>
            <a:r>
              <a:rPr lang="en-US" altLang="ja-JP" sz="1000" dirty="0">
                <a:solidFill>
                  <a:srgbClr val="000000"/>
                </a:solidFill>
                <a:latin typeface="Yu Gothic" panose="020B0400000000000000" pitchFamily="34" charset="-128"/>
                <a:ea typeface="Yu Gothic" panose="020B0400000000000000" pitchFamily="34" charset="-128"/>
              </a:rPr>
              <a:t> </a:t>
            </a:r>
            <a:r>
              <a:rPr lang="ja-JP" altLang="en-US" sz="1000" dirty="0">
                <a:solidFill>
                  <a:srgbClr val="000000"/>
                </a:solidFill>
                <a:latin typeface="Yu Gothic" panose="020B0400000000000000" pitchFamily="34" charset="-128"/>
                <a:ea typeface="Yu Gothic" panose="020B0400000000000000" pitchFamily="34" charset="-128"/>
              </a:rPr>
              <a:t>泰朗氏 </a:t>
            </a:r>
            <a:endParaRPr lang="ja-JP" altLang="en-US" sz="1000" dirty="0">
              <a:latin typeface="Yu Gothic" panose="020B0400000000000000" pitchFamily="34" charset="-128"/>
              <a:ea typeface="Yu Gothic" panose="020B0400000000000000" pitchFamily="34" charset="-128"/>
            </a:endParaRPr>
          </a:p>
          <a:p>
            <a:r>
              <a:rPr lang="ja-JP" altLang="en-US" sz="1000" dirty="0">
                <a:solidFill>
                  <a:srgbClr val="000000"/>
                </a:solidFill>
                <a:latin typeface="Yu Gothic" panose="020B0400000000000000" pitchFamily="34" charset="-128"/>
                <a:ea typeface="Yu Gothic" panose="020B0400000000000000" pitchFamily="34" charset="-128"/>
              </a:rPr>
              <a:t>・㈱アントレ 取締役　川本</a:t>
            </a:r>
            <a:r>
              <a:rPr lang="en-US" altLang="ja-JP" sz="1000" dirty="0">
                <a:solidFill>
                  <a:srgbClr val="000000"/>
                </a:solidFill>
                <a:latin typeface="Yu Gothic" panose="020B0400000000000000" pitchFamily="34" charset="-128"/>
                <a:ea typeface="Yu Gothic" panose="020B0400000000000000" pitchFamily="34" charset="-128"/>
              </a:rPr>
              <a:t> </a:t>
            </a:r>
            <a:r>
              <a:rPr lang="ja-JP" altLang="en-US" sz="1000" dirty="0">
                <a:solidFill>
                  <a:srgbClr val="000000"/>
                </a:solidFill>
                <a:latin typeface="Yu Gothic" panose="020B0400000000000000" pitchFamily="34" charset="-128"/>
                <a:ea typeface="Yu Gothic" panose="020B0400000000000000" pitchFamily="34" charset="-128"/>
              </a:rPr>
              <a:t>傑氏 </a:t>
            </a:r>
            <a:endParaRPr lang="ja-JP" altLang="en-US" sz="1000" dirty="0">
              <a:latin typeface="Yu Gothic" panose="020B0400000000000000" pitchFamily="34" charset="-128"/>
              <a:ea typeface="Yu Gothic" panose="020B0400000000000000" pitchFamily="34" charset="-128"/>
            </a:endParaRPr>
          </a:p>
          <a:p>
            <a:r>
              <a:rPr lang="ja-JP" altLang="en-US" sz="1000" dirty="0">
                <a:solidFill>
                  <a:srgbClr val="000000"/>
                </a:solidFill>
                <a:latin typeface="Yu Gothic" panose="020B0400000000000000" pitchFamily="34" charset="-128"/>
                <a:ea typeface="Yu Gothic" panose="020B0400000000000000" pitchFamily="34" charset="-128"/>
              </a:rPr>
              <a:t>・㈱</a:t>
            </a:r>
            <a:r>
              <a:rPr lang="en" altLang="ja-JP" sz="1000" dirty="0">
                <a:solidFill>
                  <a:srgbClr val="000000"/>
                </a:solidFill>
                <a:latin typeface="Yu Gothic" panose="020B0400000000000000" pitchFamily="34" charset="-128"/>
                <a:ea typeface="Yu Gothic" panose="020B0400000000000000" pitchFamily="34" charset="-128"/>
              </a:rPr>
              <a:t>LIFULL </a:t>
            </a:r>
            <a:r>
              <a:rPr lang="ja-JP" altLang="en-US" sz="1000" dirty="0">
                <a:solidFill>
                  <a:srgbClr val="000000"/>
                </a:solidFill>
                <a:latin typeface="Yu Gothic" panose="020B0400000000000000" pitchFamily="34" charset="-128"/>
                <a:ea typeface="Yu Gothic" panose="020B0400000000000000" pitchFamily="34" charset="-128"/>
              </a:rPr>
              <a:t>地方創生推進部 </a:t>
            </a:r>
            <a:r>
              <a:rPr lang="en" altLang="ja-JP" sz="1000" dirty="0" err="1">
                <a:solidFill>
                  <a:srgbClr val="000000"/>
                </a:solidFill>
                <a:latin typeface="Yu Gothic" panose="020B0400000000000000" pitchFamily="34" charset="-128"/>
                <a:ea typeface="Yu Gothic" panose="020B0400000000000000" pitchFamily="34" charset="-128"/>
              </a:rPr>
              <a:t>LivingAnywhere</a:t>
            </a:r>
            <a:r>
              <a:rPr lang="en" altLang="ja-JP" sz="1000" dirty="0">
                <a:solidFill>
                  <a:srgbClr val="000000"/>
                </a:solidFill>
                <a:latin typeface="Yu Gothic" panose="020B0400000000000000" pitchFamily="34" charset="-128"/>
                <a:ea typeface="Yu Gothic" panose="020B0400000000000000" pitchFamily="34" charset="-128"/>
              </a:rPr>
              <a:t> Commons</a:t>
            </a:r>
            <a:r>
              <a:rPr lang="ja-JP" altLang="en-US" sz="1000" dirty="0">
                <a:solidFill>
                  <a:srgbClr val="000000"/>
                </a:solidFill>
                <a:latin typeface="Yu Gothic" panose="020B0400000000000000" pitchFamily="34" charset="-128"/>
                <a:ea typeface="Yu Gothic" panose="020B0400000000000000" pitchFamily="34" charset="-128"/>
              </a:rPr>
              <a:t>グループ営業企画</a:t>
            </a:r>
            <a:endParaRPr lang="en-US" altLang="ja-JP" sz="1000" dirty="0">
              <a:solidFill>
                <a:srgbClr val="000000"/>
              </a:solidFill>
              <a:latin typeface="Yu Gothic" panose="020B0400000000000000" pitchFamily="34" charset="-128"/>
              <a:ea typeface="Yu Gothic" panose="020B0400000000000000" pitchFamily="34" charset="-128"/>
            </a:endParaRPr>
          </a:p>
          <a:p>
            <a:r>
              <a:rPr lang="ja-JP" altLang="en-US" sz="1000" dirty="0">
                <a:solidFill>
                  <a:srgbClr val="000000"/>
                </a:solidFill>
                <a:latin typeface="Yu Gothic" panose="020B0400000000000000" pitchFamily="34" charset="-128"/>
                <a:ea typeface="Yu Gothic" panose="020B0400000000000000" pitchFamily="34" charset="-128"/>
              </a:rPr>
              <a:t>　　</a:t>
            </a:r>
            <a:r>
              <a:rPr lang="en-US" altLang="ja-JP" sz="1000" dirty="0">
                <a:solidFill>
                  <a:srgbClr val="000000"/>
                </a:solidFill>
                <a:latin typeface="Yu Gothic" panose="020B0400000000000000" pitchFamily="34" charset="-128"/>
                <a:ea typeface="Yu Gothic" panose="020B0400000000000000" pitchFamily="34" charset="-128"/>
              </a:rPr>
              <a:t>(</a:t>
            </a:r>
            <a:r>
              <a:rPr lang="ja-JP" altLang="en-US" sz="1000" dirty="0">
                <a:solidFill>
                  <a:srgbClr val="000000"/>
                </a:solidFill>
                <a:latin typeface="Yu Gothic" panose="020B0400000000000000" pitchFamily="34" charset="-128"/>
                <a:ea typeface="Yu Gothic" panose="020B0400000000000000" pitchFamily="34" charset="-128"/>
              </a:rPr>
              <a:t>元地域おこし企業人</a:t>
            </a:r>
            <a:r>
              <a:rPr lang="en-US" altLang="ja-JP" sz="1000" dirty="0">
                <a:solidFill>
                  <a:srgbClr val="000000"/>
                </a:solidFill>
                <a:latin typeface="Yu Gothic" panose="020B0400000000000000" pitchFamily="34" charset="-128"/>
                <a:ea typeface="Yu Gothic" panose="020B0400000000000000" pitchFamily="34" charset="-128"/>
              </a:rPr>
              <a:t>)  </a:t>
            </a:r>
            <a:r>
              <a:rPr lang="ja-JP" altLang="en-US" sz="1000" dirty="0">
                <a:solidFill>
                  <a:srgbClr val="000000"/>
                </a:solidFill>
                <a:latin typeface="Yu Gothic" panose="020B0400000000000000" pitchFamily="34" charset="-128"/>
                <a:ea typeface="Yu Gothic" panose="020B0400000000000000" pitchFamily="34" charset="-128"/>
              </a:rPr>
              <a:t>北辻</a:t>
            </a:r>
            <a:r>
              <a:rPr lang="en-US" altLang="ja-JP" sz="1000" dirty="0">
                <a:solidFill>
                  <a:srgbClr val="000000"/>
                </a:solidFill>
                <a:latin typeface="Yu Gothic" panose="020B0400000000000000" pitchFamily="34" charset="-128"/>
                <a:ea typeface="Yu Gothic" panose="020B0400000000000000" pitchFamily="34" charset="-128"/>
              </a:rPr>
              <a:t> </a:t>
            </a:r>
            <a:r>
              <a:rPr lang="ja-JP" altLang="en-US" sz="1000" dirty="0">
                <a:solidFill>
                  <a:srgbClr val="000000"/>
                </a:solidFill>
                <a:latin typeface="Yu Gothic" panose="020B0400000000000000" pitchFamily="34" charset="-128"/>
                <a:ea typeface="Yu Gothic" panose="020B0400000000000000" pitchFamily="34" charset="-128"/>
              </a:rPr>
              <a:t>巧多郎氏 </a:t>
            </a:r>
            <a:endParaRPr lang="ja-JP" altLang="en-US" sz="1000" dirty="0">
              <a:latin typeface="Yu Gothic" panose="020B0400000000000000" pitchFamily="34" charset="-128"/>
              <a:ea typeface="Yu Gothic" panose="020B0400000000000000" pitchFamily="34" charset="-128"/>
            </a:endParaRPr>
          </a:p>
          <a:p>
            <a:r>
              <a:rPr lang="ja-JP" altLang="en-US" sz="1000" dirty="0">
                <a:solidFill>
                  <a:srgbClr val="000000"/>
                </a:solidFill>
                <a:latin typeface="Yu Gothic" panose="020B0400000000000000" pitchFamily="34" charset="-128"/>
                <a:ea typeface="Yu Gothic" panose="020B0400000000000000" pitchFamily="34" charset="-128"/>
              </a:rPr>
              <a:t>・㈱油津応援団</a:t>
            </a:r>
            <a:r>
              <a:rPr lang="en-US" altLang="ja-JP" sz="1000" dirty="0">
                <a:solidFill>
                  <a:srgbClr val="000000"/>
                </a:solidFill>
                <a:latin typeface="Yu Gothic" panose="020B0400000000000000" pitchFamily="34" charset="-128"/>
                <a:ea typeface="Yu Gothic" panose="020B0400000000000000" pitchFamily="34" charset="-128"/>
              </a:rPr>
              <a:t> </a:t>
            </a:r>
            <a:r>
              <a:rPr lang="ja-JP" altLang="en-US" sz="1000" dirty="0">
                <a:solidFill>
                  <a:srgbClr val="000000"/>
                </a:solidFill>
                <a:latin typeface="Yu Gothic" panose="020B0400000000000000" pitchFamily="34" charset="-128"/>
                <a:ea typeface="Yu Gothic" panose="020B0400000000000000" pitchFamily="34" charset="-128"/>
              </a:rPr>
              <a:t>専務取締役</a:t>
            </a:r>
            <a:r>
              <a:rPr lang="en-US" altLang="ja-JP" sz="1000" dirty="0">
                <a:solidFill>
                  <a:srgbClr val="000000"/>
                </a:solidFill>
                <a:latin typeface="Yu Gothic" panose="020B0400000000000000" pitchFamily="34" charset="-128"/>
                <a:ea typeface="Yu Gothic" panose="020B0400000000000000" pitchFamily="34" charset="-128"/>
              </a:rPr>
              <a:t> / </a:t>
            </a:r>
            <a:r>
              <a:rPr lang="ja-JP" altLang="en-US" sz="1000" dirty="0">
                <a:solidFill>
                  <a:srgbClr val="000000"/>
                </a:solidFill>
                <a:latin typeface="Yu Gothic" panose="020B0400000000000000" pitchFamily="34" charset="-128"/>
                <a:ea typeface="Yu Gothic" panose="020B0400000000000000" pitchFamily="34" charset="-128"/>
              </a:rPr>
              <a:t>㈱ホーホゥ</a:t>
            </a:r>
            <a:r>
              <a:rPr lang="en-US" altLang="ja-JP" sz="1000" dirty="0">
                <a:solidFill>
                  <a:srgbClr val="000000"/>
                </a:solidFill>
                <a:latin typeface="Yu Gothic" panose="020B0400000000000000" pitchFamily="34" charset="-128"/>
                <a:ea typeface="Yu Gothic" panose="020B0400000000000000" pitchFamily="34" charset="-128"/>
              </a:rPr>
              <a:t> </a:t>
            </a:r>
            <a:r>
              <a:rPr lang="ja-JP" altLang="en-US" sz="1000" dirty="0">
                <a:solidFill>
                  <a:srgbClr val="000000"/>
                </a:solidFill>
                <a:latin typeface="Yu Gothic" panose="020B0400000000000000" pitchFamily="34" charset="-128"/>
                <a:ea typeface="Yu Gothic" panose="020B0400000000000000" pitchFamily="34" charset="-128"/>
              </a:rPr>
              <a:t>代表取締役　木藤</a:t>
            </a:r>
            <a:r>
              <a:rPr lang="en-US" altLang="ja-JP" sz="1000" dirty="0">
                <a:solidFill>
                  <a:srgbClr val="000000"/>
                </a:solidFill>
                <a:latin typeface="Yu Gothic" panose="020B0400000000000000" pitchFamily="34" charset="-128"/>
                <a:ea typeface="Yu Gothic" panose="020B0400000000000000" pitchFamily="34" charset="-128"/>
              </a:rPr>
              <a:t> </a:t>
            </a:r>
            <a:r>
              <a:rPr lang="ja-JP" altLang="en-US" sz="1000" dirty="0">
                <a:solidFill>
                  <a:srgbClr val="000000"/>
                </a:solidFill>
                <a:latin typeface="Yu Gothic" panose="020B0400000000000000" pitchFamily="34" charset="-128"/>
                <a:ea typeface="Yu Gothic" panose="020B0400000000000000" pitchFamily="34" charset="-128"/>
              </a:rPr>
              <a:t>亮太氏</a:t>
            </a:r>
            <a:endParaRPr lang="ja-JP" altLang="en-US" sz="1000" dirty="0">
              <a:latin typeface="Yu Gothic" panose="020B0400000000000000" pitchFamily="34" charset="-128"/>
              <a:ea typeface="Yu Gothic" panose="020B0400000000000000" pitchFamily="34" charset="-128"/>
            </a:endParaRPr>
          </a:p>
          <a:p>
            <a:r>
              <a:rPr lang="ja-JP" altLang="en-US" sz="1000" dirty="0">
                <a:solidFill>
                  <a:srgbClr val="000000"/>
                </a:solidFill>
                <a:latin typeface="Yu Gothic" panose="020B0400000000000000" pitchFamily="34" charset="-128"/>
                <a:ea typeface="Yu Gothic" panose="020B0400000000000000" pitchFamily="34" charset="-128"/>
              </a:rPr>
              <a:t>・能登七尾サスティナブルツーリズム推進協議会 事務局長　小山</a:t>
            </a:r>
            <a:r>
              <a:rPr lang="en-US" altLang="ja-JP" sz="1000" dirty="0">
                <a:solidFill>
                  <a:srgbClr val="000000"/>
                </a:solidFill>
                <a:latin typeface="Yu Gothic" panose="020B0400000000000000" pitchFamily="34" charset="-128"/>
                <a:ea typeface="Yu Gothic" panose="020B0400000000000000" pitchFamily="34" charset="-128"/>
              </a:rPr>
              <a:t> </a:t>
            </a:r>
            <a:r>
              <a:rPr lang="ja-JP" altLang="en-US" sz="1000" dirty="0">
                <a:solidFill>
                  <a:srgbClr val="000000"/>
                </a:solidFill>
                <a:latin typeface="Yu Gothic" panose="020B0400000000000000" pitchFamily="34" charset="-128"/>
                <a:ea typeface="Yu Gothic" panose="020B0400000000000000" pitchFamily="34" charset="-128"/>
              </a:rPr>
              <a:t>基氏 </a:t>
            </a:r>
            <a:endParaRPr lang="ja-JP" altLang="en-US" sz="1000" dirty="0">
              <a:latin typeface="Yu Gothic" panose="020B0400000000000000" pitchFamily="34" charset="-128"/>
              <a:ea typeface="Yu Gothic" panose="020B0400000000000000" pitchFamily="34" charset="-128"/>
            </a:endParaRPr>
          </a:p>
          <a:p>
            <a:r>
              <a:rPr lang="ja-JP" altLang="en-US" sz="1000" dirty="0">
                <a:solidFill>
                  <a:srgbClr val="000000"/>
                </a:solidFill>
                <a:latin typeface="Yu Gothic" panose="020B0400000000000000" pitchFamily="34" charset="-128"/>
                <a:ea typeface="Yu Gothic" panose="020B0400000000000000" pitchFamily="34" charset="-128"/>
              </a:rPr>
              <a:t>・㈱能登風土 代表取締役　酒井</a:t>
            </a:r>
            <a:r>
              <a:rPr lang="en-US" altLang="ja-JP" sz="1000" dirty="0">
                <a:solidFill>
                  <a:srgbClr val="000000"/>
                </a:solidFill>
                <a:latin typeface="Yu Gothic" panose="020B0400000000000000" pitchFamily="34" charset="-128"/>
                <a:ea typeface="Yu Gothic" panose="020B0400000000000000" pitchFamily="34" charset="-128"/>
              </a:rPr>
              <a:t> </a:t>
            </a:r>
            <a:r>
              <a:rPr lang="ja-JP" altLang="en-US" sz="1000" dirty="0">
                <a:solidFill>
                  <a:srgbClr val="000000"/>
                </a:solidFill>
                <a:latin typeface="Yu Gothic" panose="020B0400000000000000" pitchFamily="34" charset="-128"/>
                <a:ea typeface="Yu Gothic" panose="020B0400000000000000" pitchFamily="34" charset="-128"/>
              </a:rPr>
              <a:t>光博氏 </a:t>
            </a:r>
            <a:endParaRPr lang="ja-JP" altLang="en-US" sz="1000" dirty="0">
              <a:latin typeface="Yu Gothic" panose="020B0400000000000000" pitchFamily="34" charset="-128"/>
              <a:ea typeface="Yu Gothic" panose="020B0400000000000000" pitchFamily="34" charset="-128"/>
            </a:endParaRPr>
          </a:p>
          <a:p>
            <a:r>
              <a:rPr lang="ja-JP" altLang="en-US" sz="1000" dirty="0">
                <a:solidFill>
                  <a:srgbClr val="000000"/>
                </a:solidFill>
                <a:latin typeface="Yu Gothic" panose="020B0400000000000000" pitchFamily="34" charset="-128"/>
                <a:ea typeface="Yu Gothic" panose="020B0400000000000000" pitchFamily="34" charset="-128"/>
              </a:rPr>
              <a:t>・</a:t>
            </a:r>
            <a:r>
              <a:rPr lang="en-US" altLang="ja-JP" sz="1000" dirty="0">
                <a:solidFill>
                  <a:srgbClr val="000000"/>
                </a:solidFill>
                <a:latin typeface="Yu Gothic" panose="020B0400000000000000" pitchFamily="34" charset="-128"/>
                <a:ea typeface="Yu Gothic" panose="020B0400000000000000" pitchFamily="34" charset="-128"/>
              </a:rPr>
              <a:t>(</a:t>
            </a:r>
            <a:r>
              <a:rPr lang="ja-JP" altLang="en-US" sz="1000" dirty="0">
                <a:solidFill>
                  <a:srgbClr val="000000"/>
                </a:solidFill>
                <a:latin typeface="Yu Gothic" panose="020B0400000000000000" pitchFamily="34" charset="-128"/>
                <a:ea typeface="Yu Gothic" panose="020B0400000000000000" pitchFamily="34" charset="-128"/>
              </a:rPr>
              <a:t>一社</a:t>
            </a:r>
            <a:r>
              <a:rPr lang="en-US" altLang="ja-JP" sz="1000" dirty="0">
                <a:solidFill>
                  <a:srgbClr val="000000"/>
                </a:solidFill>
                <a:latin typeface="Yu Gothic" panose="020B0400000000000000" pitchFamily="34" charset="-128"/>
                <a:ea typeface="Yu Gothic" panose="020B0400000000000000" pitchFamily="34" charset="-128"/>
              </a:rPr>
              <a:t>)</a:t>
            </a:r>
            <a:r>
              <a:rPr lang="ja-JP" altLang="en-US" sz="1000" dirty="0">
                <a:solidFill>
                  <a:srgbClr val="000000"/>
                </a:solidFill>
                <a:latin typeface="Yu Gothic" panose="020B0400000000000000" pitchFamily="34" charset="-128"/>
                <a:ea typeface="Yu Gothic" panose="020B0400000000000000" pitchFamily="34" charset="-128"/>
              </a:rPr>
              <a:t>ゼロ・ウェイスト・ジャパン 代表理事　坂野</a:t>
            </a:r>
            <a:r>
              <a:rPr lang="en-US" altLang="ja-JP" sz="1000" dirty="0">
                <a:solidFill>
                  <a:srgbClr val="000000"/>
                </a:solidFill>
                <a:latin typeface="Yu Gothic" panose="020B0400000000000000" pitchFamily="34" charset="-128"/>
                <a:ea typeface="Yu Gothic" panose="020B0400000000000000" pitchFamily="34" charset="-128"/>
              </a:rPr>
              <a:t> </a:t>
            </a:r>
            <a:r>
              <a:rPr lang="ja-JP" altLang="en-US" sz="1000" dirty="0">
                <a:solidFill>
                  <a:srgbClr val="000000"/>
                </a:solidFill>
                <a:latin typeface="Yu Gothic" panose="020B0400000000000000" pitchFamily="34" charset="-128"/>
                <a:ea typeface="Yu Gothic" panose="020B0400000000000000" pitchFamily="34" charset="-128"/>
              </a:rPr>
              <a:t>晶氏 </a:t>
            </a:r>
            <a:endParaRPr lang="ja-JP" altLang="en-US" sz="1000" dirty="0">
              <a:latin typeface="Yu Gothic" panose="020B0400000000000000" pitchFamily="34" charset="-128"/>
              <a:ea typeface="Yu Gothic" panose="020B0400000000000000" pitchFamily="34" charset="-128"/>
            </a:endParaRPr>
          </a:p>
          <a:p>
            <a:r>
              <a:rPr lang="ja-JP" altLang="en-US" sz="1000" dirty="0">
                <a:solidFill>
                  <a:srgbClr val="000000"/>
                </a:solidFill>
                <a:latin typeface="Yu Gothic" panose="020B0400000000000000" pitchFamily="34" charset="-128"/>
                <a:ea typeface="Yu Gothic" panose="020B0400000000000000" pitchFamily="34" charset="-128"/>
              </a:rPr>
              <a:t>・㈱ワンテーブル 代表取締役　島田</a:t>
            </a:r>
            <a:r>
              <a:rPr lang="en-US" altLang="ja-JP" sz="1000" dirty="0">
                <a:solidFill>
                  <a:srgbClr val="000000"/>
                </a:solidFill>
                <a:latin typeface="Yu Gothic" panose="020B0400000000000000" pitchFamily="34" charset="-128"/>
                <a:ea typeface="Yu Gothic" panose="020B0400000000000000" pitchFamily="34" charset="-128"/>
              </a:rPr>
              <a:t> </a:t>
            </a:r>
            <a:r>
              <a:rPr lang="ja-JP" altLang="en-US" sz="1000" dirty="0">
                <a:solidFill>
                  <a:srgbClr val="000000"/>
                </a:solidFill>
                <a:latin typeface="Yu Gothic" panose="020B0400000000000000" pitchFamily="34" charset="-128"/>
                <a:ea typeface="Yu Gothic" panose="020B0400000000000000" pitchFamily="34" charset="-128"/>
              </a:rPr>
              <a:t>昌幸氏 </a:t>
            </a:r>
            <a:endParaRPr lang="ja-JP" altLang="en-US" sz="1000" dirty="0">
              <a:latin typeface="Yu Gothic" panose="020B0400000000000000" pitchFamily="34" charset="-128"/>
              <a:ea typeface="Yu Gothic" panose="020B0400000000000000" pitchFamily="34" charset="-128"/>
            </a:endParaRPr>
          </a:p>
          <a:p>
            <a:r>
              <a:rPr lang="ja-JP" altLang="en-US" sz="1000" dirty="0">
                <a:solidFill>
                  <a:srgbClr val="000000"/>
                </a:solidFill>
                <a:latin typeface="Yu Gothic" panose="020B0400000000000000" pitchFamily="34" charset="-128"/>
                <a:ea typeface="Yu Gothic" panose="020B0400000000000000" pitchFamily="34" charset="-128"/>
              </a:rPr>
              <a:t>・コワーキングスペース チガラボ</a:t>
            </a:r>
            <a:r>
              <a:rPr lang="en-US" altLang="ja-JP" sz="1000" dirty="0">
                <a:solidFill>
                  <a:srgbClr val="000000"/>
                </a:solidFill>
                <a:latin typeface="Yu Gothic" panose="020B0400000000000000" pitchFamily="34" charset="-128"/>
                <a:ea typeface="Yu Gothic" panose="020B0400000000000000" pitchFamily="34" charset="-128"/>
              </a:rPr>
              <a:t> / </a:t>
            </a:r>
            <a:r>
              <a:rPr lang="ja-JP" altLang="en-US" sz="1000" dirty="0">
                <a:solidFill>
                  <a:srgbClr val="000000"/>
                </a:solidFill>
                <a:latin typeface="Yu Gothic" panose="020B0400000000000000" pitchFamily="34" charset="-128"/>
                <a:ea typeface="Yu Gothic" panose="020B0400000000000000" pitchFamily="34" charset="-128"/>
              </a:rPr>
              <a:t>ヒトコトデザイン㈱ 代表　清水</a:t>
            </a:r>
            <a:r>
              <a:rPr lang="en-US" altLang="ja-JP" sz="1000" dirty="0">
                <a:solidFill>
                  <a:srgbClr val="000000"/>
                </a:solidFill>
                <a:latin typeface="Yu Gothic" panose="020B0400000000000000" pitchFamily="34" charset="-128"/>
                <a:ea typeface="Yu Gothic" panose="020B0400000000000000" pitchFamily="34" charset="-128"/>
              </a:rPr>
              <a:t> </a:t>
            </a:r>
            <a:r>
              <a:rPr lang="ja-JP" altLang="en-US" sz="1000" dirty="0">
                <a:solidFill>
                  <a:srgbClr val="000000"/>
                </a:solidFill>
                <a:latin typeface="Yu Gothic" panose="020B0400000000000000" pitchFamily="34" charset="-128"/>
                <a:ea typeface="Yu Gothic" panose="020B0400000000000000" pitchFamily="34" charset="-128"/>
              </a:rPr>
              <a:t>謙氏 </a:t>
            </a:r>
            <a:endParaRPr lang="ja-JP" altLang="en-US" sz="1000" dirty="0">
              <a:latin typeface="Yu Gothic" panose="020B0400000000000000" pitchFamily="34" charset="-128"/>
              <a:ea typeface="Yu Gothic" panose="020B0400000000000000" pitchFamily="34" charset="-128"/>
            </a:endParaRPr>
          </a:p>
          <a:p>
            <a:r>
              <a:rPr lang="ja-JP" altLang="en-US" sz="1000" dirty="0">
                <a:solidFill>
                  <a:srgbClr val="000000"/>
                </a:solidFill>
                <a:latin typeface="Yu Gothic" panose="020B0400000000000000" pitchFamily="34" charset="-128"/>
                <a:ea typeface="Yu Gothic" panose="020B0400000000000000" pitchFamily="34" charset="-128"/>
              </a:rPr>
              <a:t>・ソフトバンク㈱　出向（釜石市地域おこし企業人）　鈴木</a:t>
            </a:r>
            <a:r>
              <a:rPr lang="en-US" altLang="ja-JP" sz="1000" dirty="0">
                <a:solidFill>
                  <a:srgbClr val="000000"/>
                </a:solidFill>
                <a:latin typeface="Yu Gothic" panose="020B0400000000000000" pitchFamily="34" charset="-128"/>
                <a:ea typeface="Yu Gothic" panose="020B0400000000000000" pitchFamily="34" charset="-128"/>
              </a:rPr>
              <a:t> </a:t>
            </a:r>
            <a:r>
              <a:rPr lang="ja-JP" altLang="en-US" sz="1000" dirty="0">
                <a:solidFill>
                  <a:srgbClr val="000000"/>
                </a:solidFill>
                <a:latin typeface="Yu Gothic" panose="020B0400000000000000" pitchFamily="34" charset="-128"/>
                <a:ea typeface="Yu Gothic" panose="020B0400000000000000" pitchFamily="34" charset="-128"/>
              </a:rPr>
              <a:t>清志氏 </a:t>
            </a:r>
            <a:endParaRPr lang="ja-JP" altLang="en-US" sz="1000" dirty="0">
              <a:latin typeface="Yu Gothic" panose="020B0400000000000000" pitchFamily="34" charset="-128"/>
              <a:ea typeface="Yu Gothic" panose="020B0400000000000000" pitchFamily="34" charset="-128"/>
            </a:endParaRPr>
          </a:p>
          <a:p>
            <a:r>
              <a:rPr lang="ja-JP" altLang="en-US" sz="1000" dirty="0">
                <a:solidFill>
                  <a:srgbClr val="000000"/>
                </a:solidFill>
                <a:latin typeface="Yu Gothic" panose="020B0400000000000000" pitchFamily="34" charset="-128"/>
                <a:ea typeface="Yu Gothic" panose="020B0400000000000000" pitchFamily="34" charset="-128"/>
              </a:rPr>
              <a:t>・花王㈱研究開発部門研究戦略・企画部　主席研究員　瀬戸</a:t>
            </a:r>
            <a:r>
              <a:rPr lang="en-US" altLang="ja-JP" sz="1000" dirty="0">
                <a:solidFill>
                  <a:srgbClr val="000000"/>
                </a:solidFill>
                <a:latin typeface="Yu Gothic" panose="020B0400000000000000" pitchFamily="34" charset="-128"/>
                <a:ea typeface="Yu Gothic" panose="020B0400000000000000" pitchFamily="34" charset="-128"/>
              </a:rPr>
              <a:t> </a:t>
            </a:r>
            <a:r>
              <a:rPr lang="ja-JP" altLang="en-US" sz="1000" dirty="0">
                <a:solidFill>
                  <a:srgbClr val="000000"/>
                </a:solidFill>
                <a:latin typeface="Yu Gothic" panose="020B0400000000000000" pitchFamily="34" charset="-128"/>
                <a:ea typeface="Yu Gothic" panose="020B0400000000000000" pitchFamily="34" charset="-128"/>
              </a:rPr>
              <a:t>啓二氏 </a:t>
            </a:r>
            <a:endParaRPr lang="en-US" altLang="ja-JP" sz="1000" dirty="0">
              <a:latin typeface="Yu Gothic" panose="020B0400000000000000" pitchFamily="34" charset="-128"/>
              <a:ea typeface="Yu Gothic" panose="020B0400000000000000" pitchFamily="34" charset="-128"/>
            </a:endParaRPr>
          </a:p>
          <a:p>
            <a:r>
              <a:rPr lang="ja-JP" altLang="en-US" sz="1000" dirty="0">
                <a:solidFill>
                  <a:srgbClr val="000000"/>
                </a:solidFill>
                <a:latin typeface="Yu Gothic" panose="020B0400000000000000" pitchFamily="34" charset="-128"/>
                <a:ea typeface="Yu Gothic" panose="020B0400000000000000" pitchFamily="34" charset="-128"/>
              </a:rPr>
              <a:t>・㈱ヒトカラメディア　田久保</a:t>
            </a:r>
            <a:r>
              <a:rPr lang="en-US" altLang="ja-JP" sz="1000" dirty="0">
                <a:solidFill>
                  <a:srgbClr val="000000"/>
                </a:solidFill>
                <a:latin typeface="Yu Gothic" panose="020B0400000000000000" pitchFamily="34" charset="-128"/>
                <a:ea typeface="Yu Gothic" panose="020B0400000000000000" pitchFamily="34" charset="-128"/>
              </a:rPr>
              <a:t> </a:t>
            </a:r>
            <a:r>
              <a:rPr lang="ja-JP" altLang="en-US" sz="1000" dirty="0">
                <a:solidFill>
                  <a:srgbClr val="000000"/>
                </a:solidFill>
                <a:latin typeface="Yu Gothic" panose="020B0400000000000000" pitchFamily="34" charset="-128"/>
                <a:ea typeface="Yu Gothic" panose="020B0400000000000000" pitchFamily="34" charset="-128"/>
              </a:rPr>
              <a:t>博樹氏</a:t>
            </a:r>
            <a:endParaRPr lang="ja-JP" altLang="en-US" sz="1000" dirty="0">
              <a:latin typeface="Yu Gothic" panose="020B0400000000000000" pitchFamily="34" charset="-128"/>
              <a:ea typeface="Yu Gothic" panose="020B0400000000000000" pitchFamily="34" charset="-128"/>
            </a:endParaRPr>
          </a:p>
          <a:p>
            <a:r>
              <a:rPr lang="ja-JP" altLang="en-US" sz="1000" dirty="0">
                <a:solidFill>
                  <a:srgbClr val="000000"/>
                </a:solidFill>
                <a:latin typeface="Yu Gothic" panose="020B0400000000000000" pitchFamily="34" charset="-128"/>
                <a:ea typeface="Yu Gothic" panose="020B0400000000000000" pitchFamily="34" charset="-128"/>
              </a:rPr>
              <a:t>・</a:t>
            </a:r>
            <a:r>
              <a:rPr lang="en" altLang="ja-JP" sz="1000" dirty="0" err="1">
                <a:solidFill>
                  <a:srgbClr val="000000"/>
                </a:solidFill>
                <a:latin typeface="Yu Gothic" panose="020B0400000000000000" pitchFamily="34" charset="-128"/>
                <a:ea typeface="Yu Gothic" panose="020B0400000000000000" pitchFamily="34" charset="-128"/>
              </a:rPr>
              <a:t>pangaea,LLC</a:t>
            </a:r>
            <a:r>
              <a:rPr lang="ja-JP" altLang="en" sz="1000" dirty="0">
                <a:solidFill>
                  <a:srgbClr val="000000"/>
                </a:solidFill>
                <a:latin typeface="Yu Gothic" panose="020B0400000000000000" pitchFamily="34" charset="-128"/>
                <a:ea typeface="Yu Gothic" panose="020B0400000000000000" pitchFamily="34" charset="-128"/>
              </a:rPr>
              <a:t>（</a:t>
            </a:r>
            <a:r>
              <a:rPr lang="ja-JP" altLang="en-US" sz="1000" dirty="0">
                <a:solidFill>
                  <a:srgbClr val="000000"/>
                </a:solidFill>
                <a:latin typeface="Yu Gothic" panose="020B0400000000000000" pitchFamily="34" charset="-128"/>
                <a:ea typeface="Yu Gothic" panose="020B0400000000000000" pitchFamily="34" charset="-128"/>
              </a:rPr>
              <a:t>合同会社パンゲア）</a:t>
            </a:r>
            <a:r>
              <a:rPr lang="en-US" altLang="ja-JP" sz="1000" dirty="0">
                <a:solidFill>
                  <a:srgbClr val="000000"/>
                </a:solidFill>
                <a:latin typeface="Yu Gothic" panose="020B0400000000000000" pitchFamily="34" charset="-128"/>
                <a:ea typeface="Yu Gothic" panose="020B0400000000000000" pitchFamily="34" charset="-128"/>
              </a:rPr>
              <a:t> / </a:t>
            </a:r>
            <a:r>
              <a:rPr lang="en" altLang="ja-JP" sz="1000" dirty="0">
                <a:solidFill>
                  <a:srgbClr val="000000"/>
                </a:solidFill>
                <a:latin typeface="Yu Gothic" panose="020B0400000000000000" pitchFamily="34" charset="-128"/>
                <a:ea typeface="Yu Gothic" panose="020B0400000000000000" pitchFamily="34" charset="-128"/>
              </a:rPr>
              <a:t>NPO</a:t>
            </a:r>
            <a:r>
              <a:rPr lang="ja-JP" altLang="en-US" sz="1000" dirty="0">
                <a:solidFill>
                  <a:srgbClr val="000000"/>
                </a:solidFill>
                <a:latin typeface="Yu Gothic" panose="020B0400000000000000" pitchFamily="34" charset="-128"/>
                <a:ea typeface="Yu Gothic" panose="020B0400000000000000" pitchFamily="34" charset="-128"/>
              </a:rPr>
              <a:t>法人</a:t>
            </a:r>
            <a:r>
              <a:rPr lang="en" altLang="ja-JP" sz="1000" dirty="0">
                <a:solidFill>
                  <a:srgbClr val="000000"/>
                </a:solidFill>
                <a:latin typeface="Yu Gothic" panose="020B0400000000000000" pitchFamily="34" charset="-128"/>
                <a:ea typeface="Yu Gothic" panose="020B0400000000000000" pitchFamily="34" charset="-128"/>
              </a:rPr>
              <a:t>Compassion TCS</a:t>
            </a:r>
            <a:r>
              <a:rPr lang="ja-JP" altLang="en-US" sz="1000" dirty="0">
                <a:solidFill>
                  <a:srgbClr val="000000"/>
                </a:solidFill>
                <a:latin typeface="Yu Gothic" panose="020B0400000000000000" pitchFamily="34" charset="-128"/>
                <a:ea typeface="Yu Gothic" panose="020B0400000000000000" pitchFamily="34" charset="-128"/>
              </a:rPr>
              <a:t>認定コーチ　</a:t>
            </a:r>
            <a:endParaRPr lang="en-US" altLang="ja-JP" sz="1000" dirty="0">
              <a:solidFill>
                <a:srgbClr val="000000"/>
              </a:solidFill>
              <a:latin typeface="Yu Gothic" panose="020B0400000000000000" pitchFamily="34" charset="-128"/>
              <a:ea typeface="Yu Gothic" panose="020B0400000000000000" pitchFamily="34" charset="-128"/>
            </a:endParaRPr>
          </a:p>
          <a:p>
            <a:r>
              <a:rPr lang="ja-JP" altLang="en-US" sz="1000" dirty="0">
                <a:solidFill>
                  <a:srgbClr val="000000"/>
                </a:solidFill>
                <a:latin typeface="Yu Gothic" panose="020B0400000000000000" pitchFamily="34" charset="-128"/>
                <a:ea typeface="Yu Gothic" panose="020B0400000000000000" pitchFamily="34" charset="-128"/>
              </a:rPr>
              <a:t>　田中</a:t>
            </a:r>
            <a:r>
              <a:rPr lang="en-US" altLang="ja-JP" sz="1000" dirty="0">
                <a:solidFill>
                  <a:srgbClr val="000000"/>
                </a:solidFill>
                <a:latin typeface="Yu Gothic" panose="020B0400000000000000" pitchFamily="34" charset="-128"/>
                <a:ea typeface="Yu Gothic" panose="020B0400000000000000" pitchFamily="34" charset="-128"/>
              </a:rPr>
              <a:t> </a:t>
            </a:r>
            <a:r>
              <a:rPr lang="ja-JP" altLang="en-US" sz="1000" dirty="0">
                <a:solidFill>
                  <a:srgbClr val="000000"/>
                </a:solidFill>
                <a:latin typeface="Yu Gothic" panose="020B0400000000000000" pitchFamily="34" charset="-128"/>
                <a:ea typeface="Yu Gothic" panose="020B0400000000000000" pitchFamily="34" charset="-128"/>
              </a:rPr>
              <a:t>貴大氏 </a:t>
            </a:r>
            <a:endParaRPr lang="ja-JP" altLang="en-US" sz="1000" dirty="0">
              <a:latin typeface="Yu Gothic" panose="020B0400000000000000" pitchFamily="34" charset="-128"/>
              <a:ea typeface="Yu Gothic" panose="020B0400000000000000" pitchFamily="34" charset="-128"/>
            </a:endParaRPr>
          </a:p>
          <a:p>
            <a:r>
              <a:rPr lang="ja-JP" altLang="en-US" sz="1000" dirty="0">
                <a:solidFill>
                  <a:srgbClr val="000000"/>
                </a:solidFill>
                <a:latin typeface="Yu Gothic" panose="020B0400000000000000" pitchFamily="34" charset="-128"/>
                <a:ea typeface="Yu Gothic" panose="020B0400000000000000" pitchFamily="34" charset="-128"/>
              </a:rPr>
              <a:t>・㈱日添 取締役　土屋</a:t>
            </a:r>
            <a:r>
              <a:rPr lang="en-US" altLang="ja-JP" sz="1000" dirty="0">
                <a:solidFill>
                  <a:srgbClr val="000000"/>
                </a:solidFill>
                <a:latin typeface="Yu Gothic" panose="020B0400000000000000" pitchFamily="34" charset="-128"/>
                <a:ea typeface="Yu Gothic" panose="020B0400000000000000" pitchFamily="34" charset="-128"/>
              </a:rPr>
              <a:t> </a:t>
            </a:r>
            <a:r>
              <a:rPr lang="ja-JP" altLang="en-US" sz="1000" dirty="0">
                <a:solidFill>
                  <a:srgbClr val="000000"/>
                </a:solidFill>
                <a:latin typeface="Yu Gothic" panose="020B0400000000000000" pitchFamily="34" charset="-128"/>
                <a:ea typeface="Yu Gothic" panose="020B0400000000000000" pitchFamily="34" charset="-128"/>
              </a:rPr>
              <a:t>望生氏</a:t>
            </a:r>
            <a:endParaRPr lang="ja-JP" altLang="en-US" sz="1000" dirty="0">
              <a:latin typeface="Yu Gothic" panose="020B0400000000000000" pitchFamily="34" charset="-128"/>
              <a:ea typeface="Yu Gothic" panose="020B0400000000000000" pitchFamily="34" charset="-128"/>
            </a:endParaRPr>
          </a:p>
          <a:p>
            <a:r>
              <a:rPr lang="ja-JP" altLang="en-US" sz="1000" dirty="0">
                <a:solidFill>
                  <a:srgbClr val="000000"/>
                </a:solidFill>
                <a:latin typeface="Yu Gothic" panose="020B0400000000000000" pitchFamily="34" charset="-128"/>
                <a:ea typeface="Yu Gothic" panose="020B0400000000000000" pitchFamily="34" charset="-128"/>
              </a:rPr>
              <a:t>・まちづクリエイティブ　寺井</a:t>
            </a:r>
            <a:r>
              <a:rPr lang="en-US" altLang="ja-JP" sz="1000" dirty="0">
                <a:solidFill>
                  <a:srgbClr val="000000"/>
                </a:solidFill>
                <a:latin typeface="Yu Gothic" panose="020B0400000000000000" pitchFamily="34" charset="-128"/>
                <a:ea typeface="Yu Gothic" panose="020B0400000000000000" pitchFamily="34" charset="-128"/>
              </a:rPr>
              <a:t> </a:t>
            </a:r>
            <a:r>
              <a:rPr lang="ja-JP" altLang="en-US" sz="1000" dirty="0">
                <a:solidFill>
                  <a:srgbClr val="000000"/>
                </a:solidFill>
                <a:latin typeface="Yu Gothic" panose="020B0400000000000000" pitchFamily="34" charset="-128"/>
                <a:ea typeface="Yu Gothic" panose="020B0400000000000000" pitchFamily="34" charset="-128"/>
              </a:rPr>
              <a:t>元一氏 </a:t>
            </a:r>
            <a:endParaRPr lang="ja-JP" altLang="en-US" sz="1000" dirty="0">
              <a:latin typeface="Yu Gothic" panose="020B0400000000000000" pitchFamily="34" charset="-128"/>
              <a:ea typeface="Yu Gothic" panose="020B0400000000000000" pitchFamily="34" charset="-128"/>
            </a:endParaRPr>
          </a:p>
          <a:p>
            <a:r>
              <a:rPr lang="ja-JP" altLang="en-US" sz="1000" dirty="0">
                <a:solidFill>
                  <a:srgbClr val="000000"/>
                </a:solidFill>
                <a:latin typeface="Yu Gothic" panose="020B0400000000000000" pitchFamily="34" charset="-128"/>
                <a:ea typeface="Yu Gothic" panose="020B0400000000000000" pitchFamily="34" charset="-128"/>
              </a:rPr>
              <a:t>・サンリット・シードリングス㈱ 創業者・取締役　東樹</a:t>
            </a:r>
            <a:r>
              <a:rPr lang="en-US" altLang="ja-JP" sz="1000" dirty="0">
                <a:solidFill>
                  <a:srgbClr val="000000"/>
                </a:solidFill>
                <a:latin typeface="Yu Gothic" panose="020B0400000000000000" pitchFamily="34" charset="-128"/>
                <a:ea typeface="Yu Gothic" panose="020B0400000000000000" pitchFamily="34" charset="-128"/>
              </a:rPr>
              <a:t> </a:t>
            </a:r>
            <a:r>
              <a:rPr lang="ja-JP" altLang="en-US" sz="1000" dirty="0">
                <a:solidFill>
                  <a:srgbClr val="000000"/>
                </a:solidFill>
                <a:latin typeface="Yu Gothic" panose="020B0400000000000000" pitchFamily="34" charset="-128"/>
                <a:ea typeface="Yu Gothic" panose="020B0400000000000000" pitchFamily="34" charset="-128"/>
              </a:rPr>
              <a:t>宏和氏 </a:t>
            </a:r>
            <a:endParaRPr lang="ja-JP" altLang="en-US" sz="1000" dirty="0">
              <a:latin typeface="Yu Gothic" panose="020B0400000000000000" pitchFamily="34" charset="-128"/>
              <a:ea typeface="Yu Gothic" panose="020B0400000000000000" pitchFamily="34" charset="-128"/>
            </a:endParaRPr>
          </a:p>
          <a:p>
            <a:r>
              <a:rPr lang="ja-JP" altLang="en-US" sz="1000" dirty="0">
                <a:solidFill>
                  <a:srgbClr val="000000"/>
                </a:solidFill>
                <a:latin typeface="Yu Gothic" panose="020B0400000000000000" pitchFamily="34" charset="-128"/>
                <a:ea typeface="Yu Gothic" panose="020B0400000000000000" pitchFamily="34" charset="-128"/>
              </a:rPr>
              <a:t>・マドラー㈱ 代表取締役社長　成田</a:t>
            </a:r>
            <a:r>
              <a:rPr lang="en-US" altLang="ja-JP" sz="1000" dirty="0">
                <a:solidFill>
                  <a:srgbClr val="000000"/>
                </a:solidFill>
                <a:latin typeface="Yu Gothic" panose="020B0400000000000000" pitchFamily="34" charset="-128"/>
                <a:ea typeface="Yu Gothic" panose="020B0400000000000000" pitchFamily="34" charset="-128"/>
              </a:rPr>
              <a:t> </a:t>
            </a:r>
            <a:r>
              <a:rPr lang="ja-JP" altLang="en-US" sz="1000" dirty="0">
                <a:solidFill>
                  <a:srgbClr val="000000"/>
                </a:solidFill>
                <a:latin typeface="Yu Gothic" panose="020B0400000000000000" pitchFamily="34" charset="-128"/>
                <a:ea typeface="Yu Gothic" panose="020B0400000000000000" pitchFamily="34" charset="-128"/>
              </a:rPr>
              <a:t>智哉氏 </a:t>
            </a:r>
            <a:endParaRPr lang="ja-JP" altLang="en-US" sz="1000" dirty="0">
              <a:latin typeface="Yu Gothic" panose="020B0400000000000000" pitchFamily="34" charset="-128"/>
              <a:ea typeface="Yu Gothic" panose="020B0400000000000000" pitchFamily="34" charset="-128"/>
            </a:endParaRPr>
          </a:p>
          <a:p>
            <a:r>
              <a:rPr lang="ja-JP" altLang="en-US" sz="1000" dirty="0">
                <a:solidFill>
                  <a:srgbClr val="000000"/>
                </a:solidFill>
                <a:latin typeface="Yu Gothic" panose="020B0400000000000000" pitchFamily="34" charset="-128"/>
                <a:ea typeface="Yu Gothic" panose="020B0400000000000000" pitchFamily="34" charset="-128"/>
              </a:rPr>
              <a:t>・</a:t>
            </a:r>
            <a:r>
              <a:rPr lang="en" altLang="ja-JP" sz="1000" dirty="0">
                <a:solidFill>
                  <a:srgbClr val="000000"/>
                </a:solidFill>
                <a:latin typeface="Yu Gothic" panose="020B0400000000000000" pitchFamily="34" charset="-128"/>
                <a:ea typeface="Yu Gothic" panose="020B0400000000000000" pitchFamily="34" charset="-128"/>
              </a:rPr>
              <a:t>GOOD GOOD</a:t>
            </a:r>
            <a:r>
              <a:rPr lang="ja-JP" altLang="en-US" sz="1000" dirty="0">
                <a:solidFill>
                  <a:srgbClr val="000000"/>
                </a:solidFill>
                <a:latin typeface="Yu Gothic" panose="020B0400000000000000" pitchFamily="34" charset="-128"/>
                <a:ea typeface="Yu Gothic" panose="020B0400000000000000" pitchFamily="34" charset="-128"/>
              </a:rPr>
              <a:t>合同会社 創業者</a:t>
            </a:r>
            <a:r>
              <a:rPr lang="en-US" altLang="ja-JP" sz="1000" dirty="0">
                <a:solidFill>
                  <a:srgbClr val="000000"/>
                </a:solidFill>
                <a:latin typeface="Yu Gothic" panose="020B0400000000000000" pitchFamily="34" charset="-128"/>
                <a:ea typeface="Yu Gothic" panose="020B0400000000000000" pitchFamily="34" charset="-128"/>
              </a:rPr>
              <a:t>/</a:t>
            </a:r>
            <a:r>
              <a:rPr lang="en" altLang="ja-JP" sz="1000" dirty="0">
                <a:solidFill>
                  <a:srgbClr val="000000"/>
                </a:solidFill>
                <a:latin typeface="Yu Gothic" panose="020B0400000000000000" pitchFamily="34" charset="-128"/>
                <a:ea typeface="Yu Gothic" panose="020B0400000000000000" pitchFamily="34" charset="-128"/>
              </a:rPr>
              <a:t>CEO</a:t>
            </a:r>
            <a:r>
              <a:rPr lang="ja-JP" altLang="en-US" sz="1000" dirty="0">
                <a:solidFill>
                  <a:srgbClr val="000000"/>
                </a:solidFill>
                <a:latin typeface="Yu Gothic" panose="020B0400000000000000" pitchFamily="34" charset="-128"/>
                <a:ea typeface="Yu Gothic" panose="020B0400000000000000" pitchFamily="34" charset="-128"/>
              </a:rPr>
              <a:t>　野々宮</a:t>
            </a:r>
            <a:r>
              <a:rPr lang="en-US" altLang="ja-JP" sz="1000" dirty="0">
                <a:solidFill>
                  <a:srgbClr val="000000"/>
                </a:solidFill>
                <a:latin typeface="Yu Gothic" panose="020B0400000000000000" pitchFamily="34" charset="-128"/>
                <a:ea typeface="Yu Gothic" panose="020B0400000000000000" pitchFamily="34" charset="-128"/>
              </a:rPr>
              <a:t> </a:t>
            </a:r>
            <a:r>
              <a:rPr lang="ja-JP" altLang="en-US" sz="1000" dirty="0">
                <a:solidFill>
                  <a:srgbClr val="000000"/>
                </a:solidFill>
                <a:latin typeface="Yu Gothic" panose="020B0400000000000000" pitchFamily="34" charset="-128"/>
                <a:ea typeface="Yu Gothic" panose="020B0400000000000000" pitchFamily="34" charset="-128"/>
              </a:rPr>
              <a:t>秀樹氏 </a:t>
            </a:r>
            <a:endParaRPr lang="ja-JP" altLang="en-US" sz="1000" dirty="0">
              <a:latin typeface="Yu Gothic" panose="020B0400000000000000" pitchFamily="34" charset="-128"/>
              <a:ea typeface="Yu Gothic" panose="020B0400000000000000" pitchFamily="34" charset="-128"/>
            </a:endParaRPr>
          </a:p>
          <a:p>
            <a:r>
              <a:rPr lang="ja-JP" altLang="en-US" sz="1000" dirty="0">
                <a:solidFill>
                  <a:srgbClr val="000000"/>
                </a:solidFill>
                <a:latin typeface="Yu Gothic" panose="020B0400000000000000" pitchFamily="34" charset="-128"/>
                <a:ea typeface="Yu Gothic" panose="020B0400000000000000" pitchFamily="34" charset="-128"/>
              </a:rPr>
              <a:t>・</a:t>
            </a:r>
            <a:r>
              <a:rPr lang="en" altLang="ja-JP" sz="1000" dirty="0">
                <a:solidFill>
                  <a:srgbClr val="000000"/>
                </a:solidFill>
                <a:latin typeface="Yu Gothic" panose="020B0400000000000000" pitchFamily="34" charset="-128"/>
                <a:ea typeface="Yu Gothic" panose="020B0400000000000000" pitchFamily="34" charset="-128"/>
              </a:rPr>
              <a:t>DADA Creative Director</a:t>
            </a:r>
            <a:r>
              <a:rPr lang="ja-JP" altLang="en-US" sz="1000" dirty="0">
                <a:solidFill>
                  <a:srgbClr val="000000"/>
                </a:solidFill>
                <a:latin typeface="Yu Gothic" panose="020B0400000000000000" pitchFamily="34" charset="-128"/>
                <a:ea typeface="Yu Gothic" panose="020B0400000000000000" pitchFamily="34" charset="-128"/>
              </a:rPr>
              <a:t>　野村</a:t>
            </a:r>
            <a:r>
              <a:rPr lang="en-US" altLang="ja-JP" sz="1000" dirty="0">
                <a:solidFill>
                  <a:srgbClr val="000000"/>
                </a:solidFill>
                <a:latin typeface="Yu Gothic" panose="020B0400000000000000" pitchFamily="34" charset="-128"/>
                <a:ea typeface="Yu Gothic" panose="020B0400000000000000" pitchFamily="34" charset="-128"/>
              </a:rPr>
              <a:t> </a:t>
            </a:r>
            <a:r>
              <a:rPr lang="ja-JP" altLang="en-US" sz="1000" dirty="0">
                <a:solidFill>
                  <a:srgbClr val="000000"/>
                </a:solidFill>
                <a:latin typeface="Yu Gothic" panose="020B0400000000000000" pitchFamily="34" charset="-128"/>
                <a:ea typeface="Yu Gothic" panose="020B0400000000000000" pitchFamily="34" charset="-128"/>
              </a:rPr>
              <a:t>大輔氏 </a:t>
            </a:r>
            <a:endParaRPr lang="ja-JP" altLang="en-US" sz="1000" dirty="0">
              <a:latin typeface="Yu Gothic" panose="020B0400000000000000" pitchFamily="34" charset="-128"/>
              <a:ea typeface="Yu Gothic" panose="020B0400000000000000" pitchFamily="34" charset="-128"/>
            </a:endParaRPr>
          </a:p>
          <a:p>
            <a:r>
              <a:rPr lang="ja-JP" altLang="en-US" sz="1000" dirty="0">
                <a:solidFill>
                  <a:srgbClr val="000000"/>
                </a:solidFill>
                <a:latin typeface="Yu Gothic" panose="020B0400000000000000" pitchFamily="34" charset="-128"/>
                <a:ea typeface="Yu Gothic" panose="020B0400000000000000" pitchFamily="34" charset="-128"/>
              </a:rPr>
              <a:t>・エーゼロ㈱ 代表取締役社長　牧</a:t>
            </a:r>
            <a:r>
              <a:rPr lang="en-US" altLang="ja-JP" sz="1000" dirty="0">
                <a:solidFill>
                  <a:srgbClr val="000000"/>
                </a:solidFill>
                <a:latin typeface="Yu Gothic" panose="020B0400000000000000" pitchFamily="34" charset="-128"/>
                <a:ea typeface="Yu Gothic" panose="020B0400000000000000" pitchFamily="34" charset="-128"/>
              </a:rPr>
              <a:t> </a:t>
            </a:r>
            <a:r>
              <a:rPr lang="ja-JP" altLang="en-US" sz="1000" dirty="0">
                <a:solidFill>
                  <a:srgbClr val="000000"/>
                </a:solidFill>
                <a:latin typeface="Yu Gothic" panose="020B0400000000000000" pitchFamily="34" charset="-128"/>
                <a:ea typeface="Yu Gothic" panose="020B0400000000000000" pitchFamily="34" charset="-128"/>
              </a:rPr>
              <a:t>大介氏 </a:t>
            </a:r>
            <a:endParaRPr lang="ja-JP" altLang="en-US" sz="1000" dirty="0">
              <a:latin typeface="Yu Gothic" panose="020B0400000000000000" pitchFamily="34" charset="-128"/>
              <a:ea typeface="Yu Gothic" panose="020B0400000000000000" pitchFamily="34" charset="-128"/>
            </a:endParaRPr>
          </a:p>
          <a:p>
            <a:r>
              <a:rPr lang="ja-JP" altLang="en-US" sz="1000" dirty="0">
                <a:solidFill>
                  <a:srgbClr val="000000"/>
                </a:solidFill>
                <a:latin typeface="Yu Gothic" panose="020B0400000000000000" pitchFamily="34" charset="-128"/>
                <a:ea typeface="Yu Gothic" panose="020B0400000000000000" pitchFamily="34" charset="-128"/>
              </a:rPr>
              <a:t>・</a:t>
            </a:r>
            <a:r>
              <a:rPr lang="en" altLang="ja-JP" sz="1000" dirty="0">
                <a:solidFill>
                  <a:srgbClr val="000000"/>
                </a:solidFill>
                <a:latin typeface="Yu Gothic" panose="020B0400000000000000" pitchFamily="34" charset="-128"/>
                <a:ea typeface="Yu Gothic" panose="020B0400000000000000" pitchFamily="34" charset="-128"/>
              </a:rPr>
              <a:t>Herman miller </a:t>
            </a:r>
            <a:r>
              <a:rPr lang="en" altLang="ja-JP" sz="1000" dirty="0" err="1">
                <a:solidFill>
                  <a:srgbClr val="000000"/>
                </a:solidFill>
                <a:latin typeface="Yu Gothic" panose="020B0400000000000000" pitchFamily="34" charset="-128"/>
                <a:ea typeface="Yu Gothic" panose="020B0400000000000000" pitchFamily="34" charset="-128"/>
              </a:rPr>
              <a:t>Japan.inc</a:t>
            </a:r>
            <a:r>
              <a:rPr lang="en" altLang="ja-JP" sz="1000" dirty="0">
                <a:solidFill>
                  <a:srgbClr val="000000"/>
                </a:solidFill>
                <a:latin typeface="Yu Gothic" panose="020B0400000000000000" pitchFamily="34" charset="-128"/>
                <a:ea typeface="Yu Gothic" panose="020B0400000000000000" pitchFamily="34" charset="-128"/>
              </a:rPr>
              <a:t> </a:t>
            </a:r>
            <a:r>
              <a:rPr lang="ja-JP" altLang="en-US" sz="1000" dirty="0">
                <a:solidFill>
                  <a:srgbClr val="000000"/>
                </a:solidFill>
                <a:latin typeface="Yu Gothic" panose="020B0400000000000000" pitchFamily="34" charset="-128"/>
                <a:ea typeface="Yu Gothic" panose="020B0400000000000000" pitchFamily="34" charset="-128"/>
              </a:rPr>
              <a:t>代表取締役　松崎</a:t>
            </a:r>
            <a:r>
              <a:rPr lang="en-US" altLang="ja-JP" sz="1000" dirty="0">
                <a:solidFill>
                  <a:srgbClr val="000000"/>
                </a:solidFill>
                <a:latin typeface="Yu Gothic" panose="020B0400000000000000" pitchFamily="34" charset="-128"/>
                <a:ea typeface="Yu Gothic" panose="020B0400000000000000" pitchFamily="34" charset="-128"/>
              </a:rPr>
              <a:t> </a:t>
            </a:r>
            <a:r>
              <a:rPr lang="ja-JP" altLang="en-US" sz="1000" dirty="0">
                <a:solidFill>
                  <a:srgbClr val="000000"/>
                </a:solidFill>
                <a:latin typeface="Yu Gothic" panose="020B0400000000000000" pitchFamily="34" charset="-128"/>
                <a:ea typeface="Yu Gothic" panose="020B0400000000000000" pitchFamily="34" charset="-128"/>
              </a:rPr>
              <a:t>勉氏 </a:t>
            </a:r>
            <a:endParaRPr lang="ja-JP" altLang="en-US" sz="1000" dirty="0">
              <a:latin typeface="Yu Gothic" panose="020B0400000000000000" pitchFamily="34" charset="-128"/>
              <a:ea typeface="Yu Gothic" panose="020B0400000000000000" pitchFamily="34" charset="-128"/>
            </a:endParaRPr>
          </a:p>
          <a:p>
            <a:r>
              <a:rPr lang="ja-JP" altLang="en-US" sz="1000" dirty="0">
                <a:solidFill>
                  <a:srgbClr val="000000"/>
                </a:solidFill>
                <a:latin typeface="Yu Gothic" panose="020B0400000000000000" pitchFamily="34" charset="-128"/>
                <a:ea typeface="Yu Gothic" panose="020B0400000000000000" pitchFamily="34" charset="-128"/>
              </a:rPr>
              <a:t>・徳島大学</a:t>
            </a:r>
            <a:r>
              <a:rPr lang="en-US" altLang="ja-JP" sz="1000" dirty="0">
                <a:solidFill>
                  <a:srgbClr val="000000"/>
                </a:solidFill>
                <a:latin typeface="Yu Gothic" panose="020B0400000000000000" pitchFamily="34" charset="-128"/>
                <a:ea typeface="Yu Gothic" panose="020B0400000000000000" pitchFamily="34" charset="-128"/>
              </a:rPr>
              <a:t> </a:t>
            </a:r>
            <a:r>
              <a:rPr lang="ja-JP" altLang="en-US" sz="1000" dirty="0">
                <a:solidFill>
                  <a:srgbClr val="000000"/>
                </a:solidFill>
                <a:latin typeface="Yu Gothic" panose="020B0400000000000000" pitchFamily="34" charset="-128"/>
                <a:ea typeface="Yu Gothic" panose="020B0400000000000000" pitchFamily="34" charset="-128"/>
              </a:rPr>
              <a:t>人と地域共創センター 地域共創コーディネーター　松本</a:t>
            </a:r>
            <a:r>
              <a:rPr lang="en-US" altLang="ja-JP" sz="1000" dirty="0">
                <a:solidFill>
                  <a:srgbClr val="000000"/>
                </a:solidFill>
                <a:latin typeface="Yu Gothic" panose="020B0400000000000000" pitchFamily="34" charset="-128"/>
                <a:ea typeface="Yu Gothic" panose="020B0400000000000000" pitchFamily="34" charset="-128"/>
              </a:rPr>
              <a:t> </a:t>
            </a:r>
            <a:r>
              <a:rPr lang="ja-JP" altLang="en-US" sz="1000" dirty="0">
                <a:solidFill>
                  <a:srgbClr val="000000"/>
                </a:solidFill>
                <a:latin typeface="Yu Gothic" panose="020B0400000000000000" pitchFamily="34" charset="-128"/>
                <a:ea typeface="Yu Gothic" panose="020B0400000000000000" pitchFamily="34" charset="-128"/>
              </a:rPr>
              <a:t>卓也氏 </a:t>
            </a:r>
            <a:endParaRPr lang="ja-JP" altLang="en-US" sz="1000" dirty="0">
              <a:latin typeface="Yu Gothic" panose="020B0400000000000000" pitchFamily="34" charset="-128"/>
              <a:ea typeface="Yu Gothic" panose="020B0400000000000000" pitchFamily="34" charset="-128"/>
            </a:endParaRPr>
          </a:p>
          <a:p>
            <a:r>
              <a:rPr lang="ja-JP" altLang="en-US" sz="1000" dirty="0">
                <a:solidFill>
                  <a:srgbClr val="000000"/>
                </a:solidFill>
                <a:latin typeface="Yu Gothic" panose="020B0400000000000000" pitchFamily="34" charset="-128"/>
                <a:ea typeface="Yu Gothic" panose="020B0400000000000000" pitchFamily="34" charset="-128"/>
              </a:rPr>
              <a:t>・ホテル海望 総務部長　宮田</a:t>
            </a:r>
            <a:r>
              <a:rPr lang="en-US" altLang="ja-JP" sz="1000" dirty="0">
                <a:solidFill>
                  <a:srgbClr val="000000"/>
                </a:solidFill>
                <a:latin typeface="Yu Gothic" panose="020B0400000000000000" pitchFamily="34" charset="-128"/>
                <a:ea typeface="Yu Gothic" panose="020B0400000000000000" pitchFamily="34" charset="-128"/>
              </a:rPr>
              <a:t> </a:t>
            </a:r>
            <a:r>
              <a:rPr lang="ja-JP" altLang="en-US" sz="1000" dirty="0">
                <a:solidFill>
                  <a:srgbClr val="000000"/>
                </a:solidFill>
                <a:latin typeface="Yu Gothic" panose="020B0400000000000000" pitchFamily="34" charset="-128"/>
                <a:ea typeface="Yu Gothic" panose="020B0400000000000000" pitchFamily="34" charset="-128"/>
              </a:rPr>
              <a:t>清孝氏 </a:t>
            </a:r>
            <a:endParaRPr lang="ja-JP" altLang="en-US" sz="1000" dirty="0">
              <a:latin typeface="Yu Gothic" panose="020B0400000000000000" pitchFamily="34" charset="-128"/>
              <a:ea typeface="Yu Gothic" panose="020B0400000000000000" pitchFamily="34" charset="-128"/>
            </a:endParaRPr>
          </a:p>
          <a:p>
            <a:r>
              <a:rPr lang="ja-JP" altLang="en-US" sz="1000" dirty="0">
                <a:solidFill>
                  <a:srgbClr val="000000"/>
                </a:solidFill>
                <a:latin typeface="Yu Gothic" panose="020B0400000000000000" pitchFamily="34" charset="-128"/>
                <a:ea typeface="Yu Gothic" panose="020B0400000000000000" pitchFamily="34" charset="-128"/>
              </a:rPr>
              <a:t>・</a:t>
            </a:r>
            <a:r>
              <a:rPr lang="en" altLang="ja-JP" sz="1000" dirty="0">
                <a:solidFill>
                  <a:srgbClr val="000000"/>
                </a:solidFill>
                <a:latin typeface="Yu Gothic" panose="020B0400000000000000" pitchFamily="34" charset="-128"/>
                <a:ea typeface="Yu Gothic" panose="020B0400000000000000" pitchFamily="34" charset="-128"/>
              </a:rPr>
              <a:t>NPO</a:t>
            </a:r>
            <a:r>
              <a:rPr lang="ja-JP" altLang="en-US" sz="1000" dirty="0">
                <a:solidFill>
                  <a:srgbClr val="000000"/>
                </a:solidFill>
                <a:latin typeface="Yu Gothic" panose="020B0400000000000000" pitchFamily="34" charset="-128"/>
                <a:ea typeface="Yu Gothic" panose="020B0400000000000000" pitchFamily="34" charset="-128"/>
              </a:rPr>
              <a:t>法人ミラツク　森</a:t>
            </a:r>
            <a:r>
              <a:rPr lang="en-US" altLang="ja-JP" sz="1000" dirty="0">
                <a:solidFill>
                  <a:srgbClr val="000000"/>
                </a:solidFill>
                <a:latin typeface="Yu Gothic" panose="020B0400000000000000" pitchFamily="34" charset="-128"/>
                <a:ea typeface="Yu Gothic" panose="020B0400000000000000" pitchFamily="34" charset="-128"/>
              </a:rPr>
              <a:t> </a:t>
            </a:r>
            <a:r>
              <a:rPr lang="ja-JP" altLang="en-US" sz="1000" dirty="0">
                <a:solidFill>
                  <a:srgbClr val="000000"/>
                </a:solidFill>
                <a:latin typeface="Yu Gothic" panose="020B0400000000000000" pitchFamily="34" charset="-128"/>
                <a:ea typeface="Yu Gothic" panose="020B0400000000000000" pitchFamily="34" charset="-128"/>
              </a:rPr>
              <a:t>雅貴氏</a:t>
            </a:r>
            <a:endParaRPr lang="ja-JP" altLang="en-US" sz="1000" dirty="0">
              <a:latin typeface="Yu Gothic" panose="020B0400000000000000" pitchFamily="34" charset="-128"/>
              <a:ea typeface="Yu Gothic" panose="020B0400000000000000" pitchFamily="34" charset="-128"/>
            </a:endParaRPr>
          </a:p>
          <a:p>
            <a:r>
              <a:rPr lang="ja-JP" altLang="en-US" sz="1000" dirty="0">
                <a:solidFill>
                  <a:srgbClr val="000000"/>
                </a:solidFill>
                <a:latin typeface="Yu Gothic" panose="020B0400000000000000" pitchFamily="34" charset="-128"/>
                <a:ea typeface="Yu Gothic" panose="020B0400000000000000" pitchFamily="34" charset="-128"/>
              </a:rPr>
              <a:t>・七尾自動車学校 代表取締役　森山</a:t>
            </a:r>
            <a:r>
              <a:rPr lang="en-US" altLang="ja-JP" sz="1000" dirty="0">
                <a:solidFill>
                  <a:srgbClr val="000000"/>
                </a:solidFill>
                <a:latin typeface="Yu Gothic" panose="020B0400000000000000" pitchFamily="34" charset="-128"/>
                <a:ea typeface="Yu Gothic" panose="020B0400000000000000" pitchFamily="34" charset="-128"/>
              </a:rPr>
              <a:t> </a:t>
            </a:r>
            <a:r>
              <a:rPr lang="ja-JP" altLang="en-US" sz="1000" dirty="0">
                <a:solidFill>
                  <a:srgbClr val="000000"/>
                </a:solidFill>
                <a:latin typeface="Yu Gothic" panose="020B0400000000000000" pitchFamily="34" charset="-128"/>
                <a:ea typeface="Yu Gothic" panose="020B0400000000000000" pitchFamily="34" charset="-128"/>
              </a:rPr>
              <a:t>明能氏 </a:t>
            </a:r>
            <a:endParaRPr lang="ja-JP" altLang="en-US" sz="1000" dirty="0">
              <a:latin typeface="Yu Gothic" panose="020B0400000000000000" pitchFamily="34" charset="-128"/>
              <a:ea typeface="Yu Gothic" panose="020B0400000000000000" pitchFamily="34" charset="-128"/>
            </a:endParaRPr>
          </a:p>
        </p:txBody>
      </p:sp>
      <p:sp>
        <p:nvSpPr>
          <p:cNvPr id="6" name="正方形/長方形 5">
            <a:extLst>
              <a:ext uri="{FF2B5EF4-FFF2-40B4-BE49-F238E27FC236}">
                <a16:creationId xmlns:a16="http://schemas.microsoft.com/office/drawing/2014/main" id="{99E020F0-6739-F340-8412-09C468539814}"/>
              </a:ext>
            </a:extLst>
          </p:cNvPr>
          <p:cNvSpPr/>
          <p:nvPr/>
        </p:nvSpPr>
        <p:spPr>
          <a:xfrm>
            <a:off x="5364669" y="3106271"/>
            <a:ext cx="4497863" cy="3477875"/>
          </a:xfrm>
          <a:prstGeom prst="rect">
            <a:avLst/>
          </a:prstGeom>
        </p:spPr>
        <p:txBody>
          <a:bodyPr wrap="square">
            <a:spAutoFit/>
          </a:bodyPr>
          <a:lstStyle/>
          <a:p>
            <a:r>
              <a:rPr lang="ja-JP" altLang="en-US" sz="1000" dirty="0">
                <a:solidFill>
                  <a:srgbClr val="000000"/>
                </a:solidFill>
                <a:latin typeface="Yu Gothic" panose="020B0400000000000000" pitchFamily="34" charset="-128"/>
                <a:ea typeface="Yu Gothic" panose="020B0400000000000000" pitchFamily="34" charset="-128"/>
              </a:rPr>
              <a:t>・厚真町役場　宮</a:t>
            </a:r>
            <a:r>
              <a:rPr lang="en-US" altLang="ja-JP" sz="1000" dirty="0">
                <a:solidFill>
                  <a:srgbClr val="000000"/>
                </a:solidFill>
                <a:latin typeface="Yu Gothic" panose="020B0400000000000000" pitchFamily="34" charset="-128"/>
                <a:ea typeface="Yu Gothic" panose="020B0400000000000000" pitchFamily="34" charset="-128"/>
              </a:rPr>
              <a:t> </a:t>
            </a:r>
            <a:r>
              <a:rPr lang="ja-JP" altLang="en-US" sz="1000" dirty="0">
                <a:solidFill>
                  <a:srgbClr val="000000"/>
                </a:solidFill>
                <a:latin typeface="Yu Gothic" panose="020B0400000000000000" pitchFamily="34" charset="-128"/>
                <a:ea typeface="Yu Gothic" panose="020B0400000000000000" pitchFamily="34" charset="-128"/>
              </a:rPr>
              <a:t>久史氏 </a:t>
            </a:r>
            <a:endParaRPr lang="ja-JP" altLang="en-US" sz="1000" dirty="0">
              <a:latin typeface="Yu Gothic" panose="020B0400000000000000" pitchFamily="34" charset="-128"/>
              <a:ea typeface="Yu Gothic" panose="020B0400000000000000" pitchFamily="34" charset="-128"/>
            </a:endParaRPr>
          </a:p>
          <a:p>
            <a:r>
              <a:rPr lang="ja-JP" altLang="en-US" sz="1000" dirty="0">
                <a:solidFill>
                  <a:srgbClr val="000000"/>
                </a:solidFill>
                <a:latin typeface="Yu Gothic" panose="020B0400000000000000" pitchFamily="34" charset="-128"/>
                <a:ea typeface="Yu Gothic" panose="020B0400000000000000" pitchFamily="34" charset="-128"/>
              </a:rPr>
              <a:t>・㈱エーゼロ厚真</a:t>
            </a:r>
            <a:r>
              <a:rPr lang="en-US" altLang="ja-JP" sz="1000" dirty="0">
                <a:solidFill>
                  <a:srgbClr val="000000"/>
                </a:solidFill>
                <a:latin typeface="Yu Gothic" panose="020B0400000000000000" pitchFamily="34" charset="-128"/>
                <a:ea typeface="Yu Gothic" panose="020B0400000000000000" pitchFamily="34" charset="-128"/>
              </a:rPr>
              <a:t> </a:t>
            </a:r>
            <a:r>
              <a:rPr lang="ja-JP" altLang="en-US" sz="1000" dirty="0">
                <a:solidFill>
                  <a:srgbClr val="000000"/>
                </a:solidFill>
                <a:latin typeface="Yu Gothic" panose="020B0400000000000000" pitchFamily="34" charset="-128"/>
                <a:ea typeface="Yu Gothic" panose="020B0400000000000000" pitchFamily="34" charset="-128"/>
              </a:rPr>
              <a:t>取締役　花屋</a:t>
            </a:r>
            <a:r>
              <a:rPr lang="en-US" altLang="ja-JP" sz="1000" dirty="0">
                <a:solidFill>
                  <a:srgbClr val="000000"/>
                </a:solidFill>
                <a:latin typeface="Yu Gothic" panose="020B0400000000000000" pitchFamily="34" charset="-128"/>
                <a:ea typeface="Yu Gothic" panose="020B0400000000000000" pitchFamily="34" charset="-128"/>
              </a:rPr>
              <a:t> </a:t>
            </a:r>
            <a:r>
              <a:rPr lang="ja-JP" altLang="en-US" sz="1000" dirty="0">
                <a:solidFill>
                  <a:srgbClr val="000000"/>
                </a:solidFill>
                <a:latin typeface="Yu Gothic" panose="020B0400000000000000" pitchFamily="34" charset="-128"/>
                <a:ea typeface="Yu Gothic" panose="020B0400000000000000" pitchFamily="34" charset="-128"/>
              </a:rPr>
              <a:t>雅貴氏 </a:t>
            </a:r>
            <a:endParaRPr lang="ja-JP" altLang="en-US" sz="1000" dirty="0">
              <a:latin typeface="Yu Gothic" panose="020B0400000000000000" pitchFamily="34" charset="-128"/>
              <a:ea typeface="Yu Gothic" panose="020B0400000000000000" pitchFamily="34" charset="-128"/>
            </a:endParaRPr>
          </a:p>
          <a:p>
            <a:r>
              <a:rPr lang="ja-JP" altLang="en-US" sz="1000" dirty="0">
                <a:solidFill>
                  <a:srgbClr val="000000"/>
                </a:solidFill>
                <a:latin typeface="Yu Gothic" panose="020B0400000000000000" pitchFamily="34" charset="-128"/>
                <a:ea typeface="Yu Gothic" panose="020B0400000000000000" pitchFamily="34" charset="-128"/>
              </a:rPr>
              <a:t>・釜石市役所 オープンシティ推進室 室長　石井</a:t>
            </a:r>
            <a:r>
              <a:rPr lang="en-US" altLang="ja-JP" sz="1000" dirty="0">
                <a:solidFill>
                  <a:srgbClr val="000000"/>
                </a:solidFill>
                <a:latin typeface="Yu Gothic" panose="020B0400000000000000" pitchFamily="34" charset="-128"/>
                <a:ea typeface="Yu Gothic" panose="020B0400000000000000" pitchFamily="34" charset="-128"/>
              </a:rPr>
              <a:t> </a:t>
            </a:r>
            <a:r>
              <a:rPr lang="ja-JP" altLang="en-US" sz="1000" dirty="0">
                <a:solidFill>
                  <a:srgbClr val="000000"/>
                </a:solidFill>
                <a:latin typeface="Yu Gothic" panose="020B0400000000000000" pitchFamily="34" charset="-128"/>
                <a:ea typeface="Yu Gothic" panose="020B0400000000000000" pitchFamily="34" charset="-128"/>
              </a:rPr>
              <a:t>重成氏 </a:t>
            </a:r>
            <a:endParaRPr lang="ja-JP" altLang="en-US" sz="1000" dirty="0">
              <a:latin typeface="Yu Gothic" panose="020B0400000000000000" pitchFamily="34" charset="-128"/>
              <a:ea typeface="Yu Gothic" panose="020B0400000000000000" pitchFamily="34" charset="-128"/>
            </a:endParaRPr>
          </a:p>
          <a:p>
            <a:r>
              <a:rPr lang="ja-JP" altLang="en-US" sz="1000" dirty="0">
                <a:solidFill>
                  <a:srgbClr val="000000"/>
                </a:solidFill>
                <a:latin typeface="Yu Gothic" panose="020B0400000000000000" pitchFamily="34" charset="-128"/>
                <a:ea typeface="Yu Gothic" panose="020B0400000000000000" pitchFamily="34" charset="-128"/>
              </a:rPr>
              <a:t>・㈱パソナ東北創生</a:t>
            </a:r>
            <a:r>
              <a:rPr lang="en-US" altLang="ja-JP" sz="1000" dirty="0">
                <a:solidFill>
                  <a:srgbClr val="000000"/>
                </a:solidFill>
                <a:latin typeface="Yu Gothic" panose="020B0400000000000000" pitchFamily="34" charset="-128"/>
                <a:ea typeface="Yu Gothic" panose="020B0400000000000000" pitchFamily="34" charset="-128"/>
              </a:rPr>
              <a:t> </a:t>
            </a:r>
            <a:r>
              <a:rPr lang="ja-JP" altLang="en-US" sz="1000" dirty="0">
                <a:solidFill>
                  <a:srgbClr val="000000"/>
                </a:solidFill>
                <a:latin typeface="Yu Gothic" panose="020B0400000000000000" pitchFamily="34" charset="-128"/>
                <a:ea typeface="Yu Gothic" panose="020B0400000000000000" pitchFamily="34" charset="-128"/>
              </a:rPr>
              <a:t>代表取締役</a:t>
            </a:r>
            <a:r>
              <a:rPr lang="en-US" altLang="ja-JP" sz="1000" dirty="0">
                <a:solidFill>
                  <a:srgbClr val="000000"/>
                </a:solidFill>
                <a:latin typeface="Yu Gothic" panose="020B0400000000000000" pitchFamily="34" charset="-128"/>
                <a:ea typeface="Yu Gothic" panose="020B0400000000000000" pitchFamily="34" charset="-128"/>
              </a:rPr>
              <a:t> / </a:t>
            </a:r>
            <a:r>
              <a:rPr lang="ja-JP" altLang="en-US" sz="1000" dirty="0">
                <a:solidFill>
                  <a:srgbClr val="000000"/>
                </a:solidFill>
                <a:latin typeface="Yu Gothic" panose="020B0400000000000000" pitchFamily="34" charset="-128"/>
                <a:ea typeface="Yu Gothic" panose="020B0400000000000000" pitchFamily="34" charset="-128"/>
              </a:rPr>
              <a:t>釜石ローカルベンチャー事務局　</a:t>
            </a:r>
            <a:endParaRPr lang="en-US" altLang="ja-JP" sz="1000" dirty="0">
              <a:solidFill>
                <a:srgbClr val="000000"/>
              </a:solidFill>
              <a:latin typeface="Yu Gothic" panose="020B0400000000000000" pitchFamily="34" charset="-128"/>
              <a:ea typeface="Yu Gothic" panose="020B0400000000000000" pitchFamily="34" charset="-128"/>
            </a:endParaRPr>
          </a:p>
          <a:p>
            <a:r>
              <a:rPr lang="ja-JP" altLang="en-US" sz="1000" dirty="0">
                <a:solidFill>
                  <a:srgbClr val="000000"/>
                </a:solidFill>
                <a:latin typeface="Yu Gothic" panose="020B0400000000000000" pitchFamily="34" charset="-128"/>
                <a:ea typeface="Yu Gothic" panose="020B0400000000000000" pitchFamily="34" charset="-128"/>
              </a:rPr>
              <a:t>　戸塚</a:t>
            </a:r>
            <a:r>
              <a:rPr lang="en-US" altLang="ja-JP" sz="1000" dirty="0">
                <a:solidFill>
                  <a:srgbClr val="000000"/>
                </a:solidFill>
                <a:latin typeface="Yu Gothic" panose="020B0400000000000000" pitchFamily="34" charset="-128"/>
                <a:ea typeface="Yu Gothic" panose="020B0400000000000000" pitchFamily="34" charset="-128"/>
              </a:rPr>
              <a:t> </a:t>
            </a:r>
            <a:r>
              <a:rPr lang="ja-JP" altLang="en-US" sz="1000" dirty="0">
                <a:solidFill>
                  <a:srgbClr val="000000"/>
                </a:solidFill>
                <a:latin typeface="Yu Gothic" panose="020B0400000000000000" pitchFamily="34" charset="-128"/>
                <a:ea typeface="Yu Gothic" panose="020B0400000000000000" pitchFamily="34" charset="-128"/>
              </a:rPr>
              <a:t>絵梨子氏</a:t>
            </a:r>
            <a:endParaRPr lang="ja-JP" altLang="en-US" sz="1000" dirty="0">
              <a:latin typeface="Yu Gothic" panose="020B0400000000000000" pitchFamily="34" charset="-128"/>
              <a:ea typeface="Yu Gothic" panose="020B0400000000000000" pitchFamily="34" charset="-128"/>
            </a:endParaRPr>
          </a:p>
          <a:p>
            <a:r>
              <a:rPr lang="ja-JP" altLang="en-US" sz="1000" dirty="0">
                <a:solidFill>
                  <a:srgbClr val="000000"/>
                </a:solidFill>
                <a:latin typeface="Yu Gothic" panose="020B0400000000000000" pitchFamily="34" charset="-128"/>
                <a:ea typeface="Yu Gothic" panose="020B0400000000000000" pitchFamily="34" charset="-128"/>
              </a:rPr>
              <a:t>・気仙沼市 震災復興・企画部長　小野寺</a:t>
            </a:r>
            <a:r>
              <a:rPr lang="en-US" altLang="ja-JP" sz="1000" dirty="0">
                <a:solidFill>
                  <a:srgbClr val="000000"/>
                </a:solidFill>
                <a:latin typeface="Yu Gothic" panose="020B0400000000000000" pitchFamily="34" charset="-128"/>
                <a:ea typeface="Yu Gothic" panose="020B0400000000000000" pitchFamily="34" charset="-128"/>
              </a:rPr>
              <a:t> </a:t>
            </a:r>
            <a:r>
              <a:rPr lang="ja-JP" altLang="en-US" sz="1000" dirty="0">
                <a:solidFill>
                  <a:srgbClr val="000000"/>
                </a:solidFill>
                <a:latin typeface="Yu Gothic" panose="020B0400000000000000" pitchFamily="34" charset="-128"/>
                <a:ea typeface="Yu Gothic" panose="020B0400000000000000" pitchFamily="34" charset="-128"/>
              </a:rPr>
              <a:t>憲一氏 </a:t>
            </a:r>
            <a:endParaRPr lang="ja-JP" altLang="en-US" sz="1000" dirty="0">
              <a:latin typeface="Yu Gothic" panose="020B0400000000000000" pitchFamily="34" charset="-128"/>
              <a:ea typeface="Yu Gothic" panose="020B0400000000000000" pitchFamily="34" charset="-128"/>
            </a:endParaRPr>
          </a:p>
          <a:p>
            <a:r>
              <a:rPr lang="ja-JP" altLang="en-US" sz="1000" dirty="0">
                <a:solidFill>
                  <a:srgbClr val="000000"/>
                </a:solidFill>
                <a:latin typeface="Yu Gothic" panose="020B0400000000000000" pitchFamily="34" charset="-128"/>
                <a:ea typeface="Yu Gothic" panose="020B0400000000000000" pitchFamily="34" charset="-128"/>
              </a:rPr>
              <a:t>・まち大学運営協議会　成宮</a:t>
            </a:r>
            <a:r>
              <a:rPr lang="en-US" altLang="ja-JP" sz="1000" dirty="0">
                <a:solidFill>
                  <a:srgbClr val="000000"/>
                </a:solidFill>
                <a:latin typeface="Yu Gothic" panose="020B0400000000000000" pitchFamily="34" charset="-128"/>
                <a:ea typeface="Yu Gothic" panose="020B0400000000000000" pitchFamily="34" charset="-128"/>
              </a:rPr>
              <a:t> </a:t>
            </a:r>
            <a:r>
              <a:rPr lang="ja-JP" altLang="en-US" sz="1000" dirty="0">
                <a:solidFill>
                  <a:srgbClr val="000000"/>
                </a:solidFill>
                <a:latin typeface="Yu Gothic" panose="020B0400000000000000" pitchFamily="34" charset="-128"/>
                <a:ea typeface="Yu Gothic" panose="020B0400000000000000" pitchFamily="34" charset="-128"/>
              </a:rPr>
              <a:t>崇史氏</a:t>
            </a:r>
            <a:endParaRPr lang="ja-JP" altLang="en-US" sz="1000" dirty="0">
              <a:latin typeface="Yu Gothic" panose="020B0400000000000000" pitchFamily="34" charset="-128"/>
              <a:ea typeface="Yu Gothic" panose="020B0400000000000000" pitchFamily="34" charset="-128"/>
            </a:endParaRPr>
          </a:p>
          <a:p>
            <a:r>
              <a:rPr lang="ja-JP" altLang="en-US" sz="1000" dirty="0">
                <a:solidFill>
                  <a:srgbClr val="000000"/>
                </a:solidFill>
                <a:latin typeface="Yu Gothic" panose="020B0400000000000000" pitchFamily="34" charset="-128"/>
                <a:ea typeface="Yu Gothic" panose="020B0400000000000000" pitchFamily="34" charset="-128"/>
              </a:rPr>
              <a:t>・</a:t>
            </a:r>
            <a:r>
              <a:rPr lang="en-US" altLang="ja-JP" sz="1000" dirty="0">
                <a:solidFill>
                  <a:srgbClr val="000000"/>
                </a:solidFill>
                <a:latin typeface="Yu Gothic" panose="020B0400000000000000" pitchFamily="34" charset="-128"/>
                <a:ea typeface="Yu Gothic" panose="020B0400000000000000" pitchFamily="34" charset="-128"/>
              </a:rPr>
              <a:t>(</a:t>
            </a:r>
            <a:r>
              <a:rPr lang="ja-JP" altLang="en-US" sz="1000" dirty="0">
                <a:solidFill>
                  <a:srgbClr val="000000"/>
                </a:solidFill>
                <a:latin typeface="Yu Gothic" panose="020B0400000000000000" pitchFamily="34" charset="-128"/>
                <a:ea typeface="Yu Gothic" panose="020B0400000000000000" pitchFamily="34" charset="-128"/>
              </a:rPr>
              <a:t>一社</a:t>
            </a:r>
            <a:r>
              <a:rPr lang="en-US" altLang="ja-JP" sz="1000" dirty="0">
                <a:solidFill>
                  <a:srgbClr val="000000"/>
                </a:solidFill>
                <a:latin typeface="Yu Gothic" panose="020B0400000000000000" pitchFamily="34" charset="-128"/>
                <a:ea typeface="Yu Gothic" panose="020B0400000000000000" pitchFamily="34" charset="-128"/>
              </a:rPr>
              <a:t>) </a:t>
            </a:r>
            <a:r>
              <a:rPr lang="en" altLang="ja-JP" sz="1000" dirty="0">
                <a:solidFill>
                  <a:srgbClr val="000000"/>
                </a:solidFill>
                <a:latin typeface="Yu Gothic" panose="020B0400000000000000" pitchFamily="34" charset="-128"/>
                <a:ea typeface="Yu Gothic" panose="020B0400000000000000" pitchFamily="34" charset="-128"/>
              </a:rPr>
              <a:t>ISHINOMAKI2.0 </a:t>
            </a:r>
            <a:r>
              <a:rPr lang="ja-JP" altLang="en-US" sz="1000" dirty="0">
                <a:solidFill>
                  <a:srgbClr val="000000"/>
                </a:solidFill>
                <a:latin typeface="Yu Gothic" panose="020B0400000000000000" pitchFamily="34" charset="-128"/>
                <a:ea typeface="Yu Gothic" panose="020B0400000000000000" pitchFamily="34" charset="-128"/>
              </a:rPr>
              <a:t>代表理事　松村</a:t>
            </a:r>
            <a:r>
              <a:rPr lang="en-US" altLang="ja-JP" sz="1000" dirty="0">
                <a:solidFill>
                  <a:srgbClr val="000000"/>
                </a:solidFill>
                <a:latin typeface="Yu Gothic" panose="020B0400000000000000" pitchFamily="34" charset="-128"/>
                <a:ea typeface="Yu Gothic" panose="020B0400000000000000" pitchFamily="34" charset="-128"/>
              </a:rPr>
              <a:t> </a:t>
            </a:r>
            <a:r>
              <a:rPr lang="ja-JP" altLang="en-US" sz="1000" dirty="0">
                <a:solidFill>
                  <a:srgbClr val="000000"/>
                </a:solidFill>
                <a:latin typeface="Yu Gothic" panose="020B0400000000000000" pitchFamily="34" charset="-128"/>
                <a:ea typeface="Yu Gothic" panose="020B0400000000000000" pitchFamily="34" charset="-128"/>
              </a:rPr>
              <a:t>豪太氏</a:t>
            </a:r>
            <a:endParaRPr lang="ja-JP" altLang="en-US" sz="1000" dirty="0">
              <a:latin typeface="Yu Gothic" panose="020B0400000000000000" pitchFamily="34" charset="-128"/>
              <a:ea typeface="Yu Gothic" panose="020B0400000000000000" pitchFamily="34" charset="-128"/>
            </a:endParaRPr>
          </a:p>
          <a:p>
            <a:r>
              <a:rPr lang="ja-JP" altLang="en-US" sz="1000" dirty="0">
                <a:solidFill>
                  <a:srgbClr val="000000"/>
                </a:solidFill>
                <a:latin typeface="Yu Gothic" panose="020B0400000000000000" pitchFamily="34" charset="-128"/>
                <a:ea typeface="Yu Gothic" panose="020B0400000000000000" pitchFamily="34" charset="-128"/>
              </a:rPr>
              <a:t>・</a:t>
            </a:r>
            <a:r>
              <a:rPr lang="en-US" altLang="ja-JP" sz="1000" dirty="0">
                <a:solidFill>
                  <a:srgbClr val="000000"/>
                </a:solidFill>
                <a:latin typeface="Yu Gothic" panose="020B0400000000000000" pitchFamily="34" charset="-128"/>
                <a:ea typeface="Yu Gothic" panose="020B0400000000000000" pitchFamily="34" charset="-128"/>
              </a:rPr>
              <a:t>(</a:t>
            </a:r>
            <a:r>
              <a:rPr lang="ja-JP" altLang="en-US" sz="1000" dirty="0">
                <a:solidFill>
                  <a:srgbClr val="000000"/>
                </a:solidFill>
                <a:latin typeface="Yu Gothic" panose="020B0400000000000000" pitchFamily="34" charset="-128"/>
                <a:ea typeface="Yu Gothic" panose="020B0400000000000000" pitchFamily="34" charset="-128"/>
              </a:rPr>
              <a:t>一社</a:t>
            </a:r>
            <a:r>
              <a:rPr lang="en-US" altLang="ja-JP" sz="1000" dirty="0">
                <a:solidFill>
                  <a:srgbClr val="000000"/>
                </a:solidFill>
                <a:latin typeface="Yu Gothic" panose="020B0400000000000000" pitchFamily="34" charset="-128"/>
                <a:ea typeface="Yu Gothic" panose="020B0400000000000000" pitchFamily="34" charset="-128"/>
              </a:rPr>
              <a:t>) </a:t>
            </a:r>
            <a:r>
              <a:rPr lang="en" altLang="ja-JP" sz="1000" dirty="0">
                <a:solidFill>
                  <a:srgbClr val="000000"/>
                </a:solidFill>
                <a:latin typeface="Yu Gothic" panose="020B0400000000000000" pitchFamily="34" charset="-128"/>
                <a:ea typeface="Yu Gothic" panose="020B0400000000000000" pitchFamily="34" charset="-128"/>
              </a:rPr>
              <a:t>ISHINOMAKI2.0 </a:t>
            </a:r>
            <a:r>
              <a:rPr lang="ja-JP" altLang="en-US" sz="1000" dirty="0">
                <a:solidFill>
                  <a:srgbClr val="000000"/>
                </a:solidFill>
                <a:latin typeface="Yu Gothic" panose="020B0400000000000000" pitchFamily="34" charset="-128"/>
                <a:ea typeface="Yu Gothic" panose="020B0400000000000000" pitchFamily="34" charset="-128"/>
              </a:rPr>
              <a:t>移住コンシェルジュ　阿部</a:t>
            </a:r>
            <a:r>
              <a:rPr lang="en-US" altLang="ja-JP" sz="1000" dirty="0">
                <a:solidFill>
                  <a:srgbClr val="000000"/>
                </a:solidFill>
                <a:latin typeface="Yu Gothic" panose="020B0400000000000000" pitchFamily="34" charset="-128"/>
                <a:ea typeface="Yu Gothic" panose="020B0400000000000000" pitchFamily="34" charset="-128"/>
              </a:rPr>
              <a:t> </a:t>
            </a:r>
            <a:r>
              <a:rPr lang="ja-JP" altLang="en-US" sz="1000" dirty="0">
                <a:solidFill>
                  <a:srgbClr val="000000"/>
                </a:solidFill>
                <a:latin typeface="Yu Gothic" panose="020B0400000000000000" pitchFamily="34" charset="-128"/>
                <a:ea typeface="Yu Gothic" panose="020B0400000000000000" pitchFamily="34" charset="-128"/>
              </a:rPr>
              <a:t>拓郎氏</a:t>
            </a:r>
            <a:endParaRPr lang="ja-JP" altLang="en-US" sz="1000" dirty="0">
              <a:latin typeface="Yu Gothic" panose="020B0400000000000000" pitchFamily="34" charset="-128"/>
              <a:ea typeface="Yu Gothic" panose="020B0400000000000000" pitchFamily="34" charset="-128"/>
            </a:endParaRPr>
          </a:p>
          <a:p>
            <a:r>
              <a:rPr lang="ja-JP" altLang="en-US" sz="1000" dirty="0">
                <a:solidFill>
                  <a:srgbClr val="000000"/>
                </a:solidFill>
                <a:latin typeface="Yu Gothic" panose="020B0400000000000000" pitchFamily="34" charset="-128"/>
                <a:ea typeface="Yu Gothic" panose="020B0400000000000000" pitchFamily="34" charset="-128"/>
              </a:rPr>
              <a:t>・</a:t>
            </a:r>
            <a:r>
              <a:rPr lang="en-US" altLang="ja-JP" sz="1000" dirty="0">
                <a:solidFill>
                  <a:srgbClr val="000000"/>
                </a:solidFill>
                <a:latin typeface="Yu Gothic" panose="020B0400000000000000" pitchFamily="34" charset="-128"/>
                <a:ea typeface="Yu Gothic" panose="020B0400000000000000" pitchFamily="34" charset="-128"/>
              </a:rPr>
              <a:t>(</a:t>
            </a:r>
            <a:r>
              <a:rPr lang="ja-JP" altLang="en-US" sz="1000" dirty="0">
                <a:solidFill>
                  <a:srgbClr val="000000"/>
                </a:solidFill>
                <a:latin typeface="Yu Gothic" panose="020B0400000000000000" pitchFamily="34" charset="-128"/>
                <a:ea typeface="Yu Gothic" panose="020B0400000000000000" pitchFamily="34" charset="-128"/>
              </a:rPr>
              <a:t>一社</a:t>
            </a:r>
            <a:r>
              <a:rPr lang="en-US" altLang="ja-JP" sz="1000" dirty="0">
                <a:solidFill>
                  <a:srgbClr val="000000"/>
                </a:solidFill>
                <a:latin typeface="Yu Gothic" panose="020B0400000000000000" pitchFamily="34" charset="-128"/>
                <a:ea typeface="Yu Gothic" panose="020B0400000000000000" pitchFamily="34" charset="-128"/>
              </a:rPr>
              <a:t>) </a:t>
            </a:r>
            <a:r>
              <a:rPr lang="en" altLang="ja-JP" sz="1000" dirty="0">
                <a:solidFill>
                  <a:srgbClr val="000000"/>
                </a:solidFill>
                <a:latin typeface="Yu Gothic" panose="020B0400000000000000" pitchFamily="34" charset="-128"/>
                <a:ea typeface="Yu Gothic" panose="020B0400000000000000" pitchFamily="34" charset="-128"/>
              </a:rPr>
              <a:t>ISHINOMAKI2.0 </a:t>
            </a:r>
            <a:r>
              <a:rPr lang="ja-JP" altLang="en-US" sz="1000" dirty="0">
                <a:solidFill>
                  <a:srgbClr val="000000"/>
                </a:solidFill>
                <a:latin typeface="Yu Gothic" panose="020B0400000000000000" pitchFamily="34" charset="-128"/>
                <a:ea typeface="Yu Gothic" panose="020B0400000000000000" pitchFamily="34" charset="-128"/>
              </a:rPr>
              <a:t>移住コンシェルジュ　矢口</a:t>
            </a:r>
            <a:r>
              <a:rPr lang="en-US" altLang="ja-JP" sz="1000" dirty="0">
                <a:solidFill>
                  <a:srgbClr val="000000"/>
                </a:solidFill>
                <a:latin typeface="Yu Gothic" panose="020B0400000000000000" pitchFamily="34" charset="-128"/>
                <a:ea typeface="Yu Gothic" panose="020B0400000000000000" pitchFamily="34" charset="-128"/>
              </a:rPr>
              <a:t> </a:t>
            </a:r>
            <a:r>
              <a:rPr lang="ja-JP" altLang="en-US" sz="1000" dirty="0">
                <a:solidFill>
                  <a:srgbClr val="000000"/>
                </a:solidFill>
                <a:latin typeface="Yu Gothic" panose="020B0400000000000000" pitchFamily="34" charset="-128"/>
                <a:ea typeface="Yu Gothic" panose="020B0400000000000000" pitchFamily="34" charset="-128"/>
              </a:rPr>
              <a:t>龍太氏</a:t>
            </a:r>
            <a:endParaRPr lang="ja-JP" altLang="en-US" sz="1000" dirty="0">
              <a:latin typeface="Yu Gothic" panose="020B0400000000000000" pitchFamily="34" charset="-128"/>
              <a:ea typeface="Yu Gothic" panose="020B0400000000000000" pitchFamily="34" charset="-128"/>
            </a:endParaRPr>
          </a:p>
          <a:p>
            <a:r>
              <a:rPr lang="ja-JP" altLang="en-US" sz="1000" dirty="0">
                <a:solidFill>
                  <a:srgbClr val="000000"/>
                </a:solidFill>
                <a:latin typeface="Yu Gothic" panose="020B0400000000000000" pitchFamily="34" charset="-128"/>
                <a:ea typeface="Yu Gothic" panose="020B0400000000000000" pitchFamily="34" charset="-128"/>
              </a:rPr>
              <a:t>・合同会社巻組</a:t>
            </a:r>
            <a:r>
              <a:rPr lang="en-US" altLang="ja-JP" sz="1000" dirty="0">
                <a:solidFill>
                  <a:srgbClr val="000000"/>
                </a:solidFill>
                <a:latin typeface="Yu Gothic" panose="020B0400000000000000" pitchFamily="34" charset="-128"/>
                <a:ea typeface="Yu Gothic" panose="020B0400000000000000" pitchFamily="34" charset="-128"/>
              </a:rPr>
              <a:t> </a:t>
            </a:r>
            <a:r>
              <a:rPr lang="ja-JP" altLang="en-US" sz="1000" dirty="0">
                <a:solidFill>
                  <a:srgbClr val="000000"/>
                </a:solidFill>
                <a:latin typeface="Yu Gothic" panose="020B0400000000000000" pitchFamily="34" charset="-128"/>
                <a:ea typeface="Yu Gothic" panose="020B0400000000000000" pitchFamily="34" charset="-128"/>
              </a:rPr>
              <a:t>代表社員　渡邊</a:t>
            </a:r>
            <a:r>
              <a:rPr lang="en-US" altLang="ja-JP" sz="1000" dirty="0">
                <a:solidFill>
                  <a:srgbClr val="000000"/>
                </a:solidFill>
                <a:latin typeface="Yu Gothic" panose="020B0400000000000000" pitchFamily="34" charset="-128"/>
                <a:ea typeface="Yu Gothic" panose="020B0400000000000000" pitchFamily="34" charset="-128"/>
              </a:rPr>
              <a:t> </a:t>
            </a:r>
            <a:r>
              <a:rPr lang="ja-JP" altLang="en-US" sz="1000" dirty="0">
                <a:solidFill>
                  <a:srgbClr val="000000"/>
                </a:solidFill>
                <a:latin typeface="Yu Gothic" panose="020B0400000000000000" pitchFamily="34" charset="-128"/>
                <a:ea typeface="Yu Gothic" panose="020B0400000000000000" pitchFamily="34" charset="-128"/>
              </a:rPr>
              <a:t>享子氏 </a:t>
            </a:r>
            <a:br>
              <a:rPr lang="ja-JP" altLang="en-US" sz="1000" dirty="0">
                <a:latin typeface="Yu Gothic" panose="020B0400000000000000" pitchFamily="34" charset="-128"/>
                <a:ea typeface="Yu Gothic" panose="020B0400000000000000" pitchFamily="34" charset="-128"/>
              </a:rPr>
            </a:br>
            <a:r>
              <a:rPr lang="ja-JP" altLang="en-US" sz="1000" dirty="0">
                <a:latin typeface="Yu Gothic" panose="020B0400000000000000" pitchFamily="34" charset="-128"/>
                <a:ea typeface="Yu Gothic" panose="020B0400000000000000" pitchFamily="34" charset="-128"/>
              </a:rPr>
              <a:t>・</a:t>
            </a:r>
            <a:r>
              <a:rPr lang="ja-JP" altLang="en-US" sz="1000" dirty="0">
                <a:solidFill>
                  <a:srgbClr val="000000"/>
                </a:solidFill>
                <a:latin typeface="Yu Gothic" panose="020B0400000000000000" pitchFamily="34" charset="-128"/>
                <a:ea typeface="Yu Gothic" panose="020B0400000000000000" pitchFamily="34" charset="-128"/>
              </a:rPr>
              <a:t>七尾街づくりセンター㈱ 戦略アテンダント　友田</a:t>
            </a:r>
            <a:r>
              <a:rPr lang="en-US" altLang="ja-JP" sz="1000" dirty="0">
                <a:solidFill>
                  <a:srgbClr val="000000"/>
                </a:solidFill>
                <a:latin typeface="Yu Gothic" panose="020B0400000000000000" pitchFamily="34" charset="-128"/>
                <a:ea typeface="Yu Gothic" panose="020B0400000000000000" pitchFamily="34" charset="-128"/>
              </a:rPr>
              <a:t> </a:t>
            </a:r>
            <a:r>
              <a:rPr lang="ja-JP" altLang="en-US" sz="1000" dirty="0">
                <a:solidFill>
                  <a:srgbClr val="000000"/>
                </a:solidFill>
                <a:latin typeface="Yu Gothic" panose="020B0400000000000000" pitchFamily="34" charset="-128"/>
                <a:ea typeface="Yu Gothic" panose="020B0400000000000000" pitchFamily="34" charset="-128"/>
              </a:rPr>
              <a:t>景氏 </a:t>
            </a:r>
            <a:br>
              <a:rPr lang="ja-JP" altLang="en-US" sz="1000" dirty="0">
                <a:latin typeface="Yu Gothic" panose="020B0400000000000000" pitchFamily="34" charset="-128"/>
                <a:ea typeface="Yu Gothic" panose="020B0400000000000000" pitchFamily="34" charset="-128"/>
              </a:rPr>
            </a:br>
            <a:r>
              <a:rPr lang="ja-JP" altLang="en-US" sz="1000" dirty="0">
                <a:latin typeface="Yu Gothic" panose="020B0400000000000000" pitchFamily="34" charset="-128"/>
                <a:ea typeface="Yu Gothic" panose="020B0400000000000000" pitchFamily="34" charset="-128"/>
              </a:rPr>
              <a:t>・</a:t>
            </a:r>
            <a:r>
              <a:rPr lang="ja-JP" altLang="en-US" sz="1000" dirty="0">
                <a:solidFill>
                  <a:srgbClr val="000000"/>
                </a:solidFill>
                <a:latin typeface="Yu Gothic" panose="020B0400000000000000" pitchFamily="34" charset="-128"/>
                <a:ea typeface="Yu Gothic" panose="020B0400000000000000" pitchFamily="34" charset="-128"/>
              </a:rPr>
              <a:t>竹中工務店 まちづくり戦略室</a:t>
            </a:r>
            <a:r>
              <a:rPr lang="en-US" altLang="ja-JP" sz="1000" dirty="0">
                <a:solidFill>
                  <a:srgbClr val="000000"/>
                </a:solidFill>
                <a:latin typeface="Yu Gothic" panose="020B0400000000000000" pitchFamily="34" charset="-128"/>
                <a:ea typeface="Yu Gothic" panose="020B0400000000000000" pitchFamily="34" charset="-128"/>
              </a:rPr>
              <a:t> </a:t>
            </a:r>
            <a:r>
              <a:rPr lang="ja-JP" altLang="en-US" sz="1000" dirty="0">
                <a:solidFill>
                  <a:srgbClr val="000000"/>
                </a:solidFill>
                <a:latin typeface="Yu Gothic" panose="020B0400000000000000" pitchFamily="34" charset="-128"/>
                <a:ea typeface="Yu Gothic" panose="020B0400000000000000" pitchFamily="34" charset="-128"/>
              </a:rPr>
              <a:t>兼</a:t>
            </a:r>
            <a:r>
              <a:rPr lang="en-US" altLang="ja-JP" sz="1000" dirty="0">
                <a:solidFill>
                  <a:srgbClr val="000000"/>
                </a:solidFill>
                <a:latin typeface="Yu Gothic" panose="020B0400000000000000" pitchFamily="34" charset="-128"/>
                <a:ea typeface="Yu Gothic" panose="020B0400000000000000" pitchFamily="34" charset="-128"/>
              </a:rPr>
              <a:t> </a:t>
            </a:r>
            <a:r>
              <a:rPr lang="ja-JP" altLang="en-US" sz="1000" dirty="0">
                <a:solidFill>
                  <a:srgbClr val="000000"/>
                </a:solidFill>
                <a:latin typeface="Yu Gothic" panose="020B0400000000000000" pitchFamily="34" charset="-128"/>
                <a:ea typeface="Yu Gothic" panose="020B0400000000000000" pitchFamily="34" charset="-128"/>
              </a:rPr>
              <a:t>経営企画室 新規事業推進グループ</a:t>
            </a:r>
            <a:endParaRPr lang="en-US" altLang="ja-JP" sz="1000" dirty="0">
              <a:solidFill>
                <a:srgbClr val="000000"/>
              </a:solidFill>
              <a:latin typeface="Yu Gothic" panose="020B0400000000000000" pitchFamily="34" charset="-128"/>
              <a:ea typeface="Yu Gothic" panose="020B0400000000000000" pitchFamily="34" charset="-128"/>
            </a:endParaRPr>
          </a:p>
          <a:p>
            <a:r>
              <a:rPr lang="ja-JP" altLang="en-US" sz="1000" dirty="0">
                <a:solidFill>
                  <a:srgbClr val="000000"/>
                </a:solidFill>
                <a:latin typeface="Yu Gothic" panose="020B0400000000000000" pitchFamily="34" charset="-128"/>
                <a:ea typeface="Yu Gothic" panose="020B0400000000000000" pitchFamily="34" charset="-128"/>
              </a:rPr>
              <a:t>　副部長　岡</a:t>
            </a:r>
            <a:r>
              <a:rPr lang="en-US" altLang="ja-JP" sz="1000" dirty="0">
                <a:solidFill>
                  <a:srgbClr val="000000"/>
                </a:solidFill>
                <a:latin typeface="Yu Gothic" panose="020B0400000000000000" pitchFamily="34" charset="-128"/>
                <a:ea typeface="Yu Gothic" panose="020B0400000000000000" pitchFamily="34" charset="-128"/>
              </a:rPr>
              <a:t> </a:t>
            </a:r>
            <a:r>
              <a:rPr lang="ja-JP" altLang="en-US" sz="1000" dirty="0">
                <a:solidFill>
                  <a:srgbClr val="000000"/>
                </a:solidFill>
                <a:latin typeface="Yu Gothic" panose="020B0400000000000000" pitchFamily="34" charset="-128"/>
                <a:ea typeface="Yu Gothic" panose="020B0400000000000000" pitchFamily="34" charset="-128"/>
              </a:rPr>
              <a:t>晴信氏</a:t>
            </a:r>
            <a:endParaRPr lang="ja-JP" altLang="en-US" sz="1000" dirty="0">
              <a:latin typeface="Yu Gothic" panose="020B0400000000000000" pitchFamily="34" charset="-128"/>
              <a:ea typeface="Yu Gothic" panose="020B0400000000000000" pitchFamily="34" charset="-128"/>
            </a:endParaRPr>
          </a:p>
          <a:p>
            <a:r>
              <a:rPr lang="ja-JP" altLang="en-US" sz="1000" dirty="0">
                <a:solidFill>
                  <a:srgbClr val="000000"/>
                </a:solidFill>
                <a:latin typeface="Yu Gothic" panose="020B0400000000000000" pitchFamily="34" charset="-128"/>
                <a:ea typeface="Yu Gothic" panose="020B0400000000000000" pitchFamily="34" charset="-128"/>
              </a:rPr>
              <a:t>・雲南市役所 政策企画部</a:t>
            </a:r>
            <a:r>
              <a:rPr lang="en-US" altLang="ja-JP" sz="1000" dirty="0">
                <a:solidFill>
                  <a:srgbClr val="000000"/>
                </a:solidFill>
                <a:latin typeface="Yu Gothic" panose="020B0400000000000000" pitchFamily="34" charset="-128"/>
                <a:ea typeface="Yu Gothic" panose="020B0400000000000000" pitchFamily="34" charset="-128"/>
              </a:rPr>
              <a:t> </a:t>
            </a:r>
            <a:r>
              <a:rPr lang="ja-JP" altLang="en-US" sz="1000" dirty="0">
                <a:solidFill>
                  <a:srgbClr val="000000"/>
                </a:solidFill>
                <a:latin typeface="Yu Gothic" panose="020B0400000000000000" pitchFamily="34" charset="-128"/>
                <a:ea typeface="Yu Gothic" panose="020B0400000000000000" pitchFamily="34" charset="-128"/>
              </a:rPr>
              <a:t>ソーシャルチャレンジマネージャー　佐藤満氏</a:t>
            </a:r>
            <a:endParaRPr lang="ja-JP" altLang="en-US" sz="1000" dirty="0">
              <a:latin typeface="Yu Gothic" panose="020B0400000000000000" pitchFamily="34" charset="-128"/>
              <a:ea typeface="Yu Gothic" panose="020B0400000000000000" pitchFamily="34" charset="-128"/>
            </a:endParaRPr>
          </a:p>
          <a:p>
            <a:r>
              <a:rPr lang="ja-JP" altLang="en-US" sz="1000" dirty="0">
                <a:solidFill>
                  <a:srgbClr val="000000"/>
                </a:solidFill>
                <a:latin typeface="Yu Gothic" panose="020B0400000000000000" pitchFamily="34" charset="-128"/>
                <a:ea typeface="Yu Gothic" panose="020B0400000000000000" pitchFamily="34" charset="-128"/>
              </a:rPr>
              <a:t>・（一社）地域・人材共創機構</a:t>
            </a:r>
            <a:r>
              <a:rPr lang="en-US" altLang="ja-JP" sz="1000" dirty="0">
                <a:solidFill>
                  <a:srgbClr val="000000"/>
                </a:solidFill>
                <a:latin typeface="Yu Gothic" panose="020B0400000000000000" pitchFamily="34" charset="-128"/>
                <a:ea typeface="Yu Gothic" panose="020B0400000000000000" pitchFamily="34" charset="-128"/>
              </a:rPr>
              <a:t> </a:t>
            </a:r>
            <a:r>
              <a:rPr lang="ja-JP" altLang="en-US" sz="1000" dirty="0">
                <a:solidFill>
                  <a:srgbClr val="000000"/>
                </a:solidFill>
                <a:latin typeface="Yu Gothic" panose="020B0400000000000000" pitchFamily="34" charset="-128"/>
                <a:ea typeface="Yu Gothic" panose="020B0400000000000000" pitchFamily="34" charset="-128"/>
              </a:rPr>
              <a:t>事務局長　光野</a:t>
            </a:r>
            <a:r>
              <a:rPr lang="en-US" altLang="ja-JP" sz="1000" dirty="0">
                <a:solidFill>
                  <a:srgbClr val="000000"/>
                </a:solidFill>
                <a:latin typeface="Yu Gothic" panose="020B0400000000000000" pitchFamily="34" charset="-128"/>
                <a:ea typeface="Yu Gothic" panose="020B0400000000000000" pitchFamily="34" charset="-128"/>
              </a:rPr>
              <a:t> </a:t>
            </a:r>
            <a:r>
              <a:rPr lang="ja-JP" altLang="en-US" sz="1000" dirty="0">
                <a:solidFill>
                  <a:srgbClr val="000000"/>
                </a:solidFill>
                <a:latin typeface="Yu Gothic" panose="020B0400000000000000" pitchFamily="34" charset="-128"/>
                <a:ea typeface="Yu Gothic" panose="020B0400000000000000" pitchFamily="34" charset="-128"/>
              </a:rPr>
              <a:t>由里絵氏</a:t>
            </a:r>
            <a:endParaRPr lang="ja-JP" altLang="en-US" sz="1000" dirty="0">
              <a:latin typeface="Yu Gothic" panose="020B0400000000000000" pitchFamily="34" charset="-128"/>
              <a:ea typeface="Yu Gothic" panose="020B0400000000000000" pitchFamily="34" charset="-128"/>
            </a:endParaRPr>
          </a:p>
          <a:p>
            <a:r>
              <a:rPr lang="ja-JP" altLang="en-US" sz="1000" dirty="0">
                <a:solidFill>
                  <a:srgbClr val="000000"/>
                </a:solidFill>
                <a:latin typeface="Yu Gothic" panose="020B0400000000000000" pitchFamily="34" charset="-128"/>
                <a:ea typeface="Yu Gothic" panose="020B0400000000000000" pitchFamily="34" charset="-128"/>
              </a:rPr>
              <a:t>・雲南市役所 政策推進課 課長　鳥谷</a:t>
            </a:r>
            <a:r>
              <a:rPr lang="en-US" altLang="ja-JP" sz="1000" dirty="0">
                <a:solidFill>
                  <a:srgbClr val="000000"/>
                </a:solidFill>
                <a:latin typeface="Yu Gothic" panose="020B0400000000000000" pitchFamily="34" charset="-128"/>
                <a:ea typeface="Yu Gothic" panose="020B0400000000000000" pitchFamily="34" charset="-128"/>
              </a:rPr>
              <a:t> </a:t>
            </a:r>
            <a:r>
              <a:rPr lang="ja-JP" altLang="en-US" sz="1000" dirty="0">
                <a:solidFill>
                  <a:srgbClr val="000000"/>
                </a:solidFill>
                <a:latin typeface="Yu Gothic" panose="020B0400000000000000" pitchFamily="34" charset="-128"/>
                <a:ea typeface="Yu Gothic" panose="020B0400000000000000" pitchFamily="34" charset="-128"/>
              </a:rPr>
              <a:t>健二氏</a:t>
            </a:r>
            <a:br>
              <a:rPr lang="ja-JP" altLang="en-US" sz="1000" dirty="0">
                <a:latin typeface="Yu Gothic" panose="020B0400000000000000" pitchFamily="34" charset="-128"/>
                <a:ea typeface="Yu Gothic" panose="020B0400000000000000" pitchFamily="34" charset="-128"/>
              </a:rPr>
            </a:br>
            <a:r>
              <a:rPr lang="ja-JP" altLang="en-US" sz="1000" dirty="0">
                <a:latin typeface="Yu Gothic" panose="020B0400000000000000" pitchFamily="34" charset="-128"/>
                <a:ea typeface="Yu Gothic" panose="020B0400000000000000" pitchFamily="34" charset="-128"/>
              </a:rPr>
              <a:t>・</a:t>
            </a:r>
            <a:r>
              <a:rPr lang="ja-JP" altLang="en-US" sz="1000" dirty="0">
                <a:solidFill>
                  <a:srgbClr val="000000"/>
                </a:solidFill>
                <a:latin typeface="Yu Gothic" panose="020B0400000000000000" pitchFamily="34" charset="-128"/>
                <a:ea typeface="Yu Gothic" panose="020B0400000000000000" pitchFamily="34" charset="-128"/>
              </a:rPr>
              <a:t>西粟倉村 地方創生推進室</a:t>
            </a:r>
            <a:r>
              <a:rPr lang="en-US" altLang="ja-JP" sz="1000" dirty="0">
                <a:solidFill>
                  <a:srgbClr val="000000"/>
                </a:solidFill>
                <a:latin typeface="Yu Gothic" panose="020B0400000000000000" pitchFamily="34" charset="-128"/>
                <a:ea typeface="Yu Gothic" panose="020B0400000000000000" pitchFamily="34" charset="-128"/>
              </a:rPr>
              <a:t> </a:t>
            </a:r>
            <a:r>
              <a:rPr lang="ja-JP" altLang="en-US" sz="1000" dirty="0">
                <a:solidFill>
                  <a:srgbClr val="000000"/>
                </a:solidFill>
                <a:latin typeface="Yu Gothic" panose="020B0400000000000000" pitchFamily="34" charset="-128"/>
                <a:ea typeface="Yu Gothic" panose="020B0400000000000000" pitchFamily="34" charset="-128"/>
              </a:rPr>
              <a:t>参事　上山</a:t>
            </a:r>
            <a:r>
              <a:rPr lang="en-US" altLang="ja-JP" sz="1000" dirty="0">
                <a:solidFill>
                  <a:srgbClr val="000000"/>
                </a:solidFill>
                <a:latin typeface="Yu Gothic" panose="020B0400000000000000" pitchFamily="34" charset="-128"/>
                <a:ea typeface="Yu Gothic" panose="020B0400000000000000" pitchFamily="34" charset="-128"/>
              </a:rPr>
              <a:t> </a:t>
            </a:r>
            <a:r>
              <a:rPr lang="ja-JP" altLang="en-US" sz="1000" dirty="0">
                <a:solidFill>
                  <a:srgbClr val="000000"/>
                </a:solidFill>
                <a:latin typeface="Yu Gothic" panose="020B0400000000000000" pitchFamily="34" charset="-128"/>
                <a:ea typeface="Yu Gothic" panose="020B0400000000000000" pitchFamily="34" charset="-128"/>
              </a:rPr>
              <a:t>隆浩氏 </a:t>
            </a:r>
            <a:endParaRPr lang="ja-JP" altLang="en-US" sz="1000" dirty="0">
              <a:latin typeface="Yu Gothic" panose="020B0400000000000000" pitchFamily="34" charset="-128"/>
              <a:ea typeface="Yu Gothic" panose="020B0400000000000000" pitchFamily="34" charset="-128"/>
            </a:endParaRPr>
          </a:p>
          <a:p>
            <a:r>
              <a:rPr lang="ja-JP" altLang="en-US" sz="1000" dirty="0">
                <a:solidFill>
                  <a:srgbClr val="000000"/>
                </a:solidFill>
                <a:latin typeface="Yu Gothic" panose="020B0400000000000000" pitchFamily="34" charset="-128"/>
                <a:ea typeface="Yu Gothic" panose="020B0400000000000000" pitchFamily="34" charset="-128"/>
              </a:rPr>
              <a:t>・西粟倉村役場 産業観光課長　萩原</a:t>
            </a:r>
            <a:r>
              <a:rPr lang="en-US" altLang="ja-JP" sz="1000" dirty="0">
                <a:solidFill>
                  <a:srgbClr val="000000"/>
                </a:solidFill>
                <a:latin typeface="Yu Gothic" panose="020B0400000000000000" pitchFamily="34" charset="-128"/>
                <a:ea typeface="Yu Gothic" panose="020B0400000000000000" pitchFamily="34" charset="-128"/>
              </a:rPr>
              <a:t> </a:t>
            </a:r>
            <a:r>
              <a:rPr lang="ja-JP" altLang="en-US" sz="1000" dirty="0">
                <a:solidFill>
                  <a:srgbClr val="000000"/>
                </a:solidFill>
                <a:latin typeface="Yu Gothic" panose="020B0400000000000000" pitchFamily="34" charset="-128"/>
                <a:ea typeface="Yu Gothic" panose="020B0400000000000000" pitchFamily="34" charset="-128"/>
              </a:rPr>
              <a:t>勇一氏 </a:t>
            </a:r>
            <a:endParaRPr lang="ja-JP" altLang="en-US" sz="1000" dirty="0">
              <a:latin typeface="Yu Gothic" panose="020B0400000000000000" pitchFamily="34" charset="-128"/>
              <a:ea typeface="Yu Gothic" panose="020B0400000000000000" pitchFamily="34" charset="-128"/>
            </a:endParaRPr>
          </a:p>
          <a:p>
            <a:r>
              <a:rPr lang="ja-JP" altLang="en-US" sz="1000" dirty="0">
                <a:solidFill>
                  <a:srgbClr val="000000"/>
                </a:solidFill>
                <a:latin typeface="Yu Gothic" panose="020B0400000000000000" pitchFamily="34" charset="-128"/>
                <a:ea typeface="Yu Gothic" panose="020B0400000000000000" pitchFamily="34" charset="-128"/>
              </a:rPr>
              <a:t>・西粟倉村役場総務企画課 主事　福井</a:t>
            </a:r>
            <a:r>
              <a:rPr lang="en-US" altLang="ja-JP" sz="1000" dirty="0">
                <a:solidFill>
                  <a:srgbClr val="000000"/>
                </a:solidFill>
                <a:latin typeface="Yu Gothic" panose="020B0400000000000000" pitchFamily="34" charset="-128"/>
                <a:ea typeface="Yu Gothic" panose="020B0400000000000000" pitchFamily="34" charset="-128"/>
              </a:rPr>
              <a:t> </a:t>
            </a:r>
            <a:r>
              <a:rPr lang="ja-JP" altLang="en-US" sz="1000" dirty="0">
                <a:solidFill>
                  <a:srgbClr val="000000"/>
                </a:solidFill>
                <a:latin typeface="Yu Gothic" panose="020B0400000000000000" pitchFamily="34" charset="-128"/>
                <a:ea typeface="Yu Gothic" panose="020B0400000000000000" pitchFamily="34" charset="-128"/>
              </a:rPr>
              <a:t>啓太氏</a:t>
            </a:r>
            <a:br>
              <a:rPr lang="ja-JP" altLang="en-US" sz="1000" dirty="0">
                <a:latin typeface="Yu Gothic" panose="020B0400000000000000" pitchFamily="34" charset="-128"/>
                <a:ea typeface="Yu Gothic" panose="020B0400000000000000" pitchFamily="34" charset="-128"/>
              </a:rPr>
            </a:br>
            <a:r>
              <a:rPr lang="ja-JP" altLang="en-US" sz="1000" dirty="0">
                <a:latin typeface="Yu Gothic" panose="020B0400000000000000" pitchFamily="34" charset="-128"/>
                <a:ea typeface="Yu Gothic" panose="020B0400000000000000" pitchFamily="34" charset="-128"/>
              </a:rPr>
              <a:t>・</a:t>
            </a:r>
            <a:r>
              <a:rPr lang="ja-JP" altLang="en-US" sz="1000" dirty="0">
                <a:solidFill>
                  <a:srgbClr val="000000"/>
                </a:solidFill>
                <a:latin typeface="Yu Gothic" panose="020B0400000000000000" pitchFamily="34" charset="-128"/>
                <a:ea typeface="Yu Gothic" panose="020B0400000000000000" pitchFamily="34" charset="-128"/>
              </a:rPr>
              <a:t>㈱</a:t>
            </a:r>
            <a:r>
              <a:rPr lang="en" altLang="ja-JP" sz="1000" dirty="0">
                <a:solidFill>
                  <a:srgbClr val="000000"/>
                </a:solidFill>
                <a:latin typeface="Yu Gothic" panose="020B0400000000000000" pitchFamily="34" charset="-128"/>
                <a:ea typeface="Yu Gothic" panose="020B0400000000000000" pitchFamily="34" charset="-128"/>
              </a:rPr>
              <a:t>SMO</a:t>
            </a:r>
            <a:r>
              <a:rPr lang="ja-JP" altLang="en-US" sz="1000" dirty="0">
                <a:solidFill>
                  <a:srgbClr val="000000"/>
                </a:solidFill>
                <a:latin typeface="Yu Gothic" panose="020B0400000000000000" pitchFamily="34" charset="-128"/>
                <a:ea typeface="Yu Gothic" panose="020B0400000000000000" pitchFamily="34" charset="-128"/>
              </a:rPr>
              <a:t>南小国未来づくり事業部 部長　安部</a:t>
            </a:r>
            <a:r>
              <a:rPr lang="en-US" altLang="ja-JP" sz="1000" dirty="0">
                <a:solidFill>
                  <a:srgbClr val="000000"/>
                </a:solidFill>
                <a:latin typeface="Yu Gothic" panose="020B0400000000000000" pitchFamily="34" charset="-128"/>
                <a:ea typeface="Yu Gothic" panose="020B0400000000000000" pitchFamily="34" charset="-128"/>
              </a:rPr>
              <a:t> </a:t>
            </a:r>
            <a:r>
              <a:rPr lang="ja-JP" altLang="en-US" sz="1000" dirty="0">
                <a:solidFill>
                  <a:srgbClr val="000000"/>
                </a:solidFill>
                <a:latin typeface="Yu Gothic" panose="020B0400000000000000" pitchFamily="34" charset="-128"/>
                <a:ea typeface="Yu Gothic" panose="020B0400000000000000" pitchFamily="34" charset="-128"/>
              </a:rPr>
              <a:t>千尋氏 </a:t>
            </a:r>
            <a:br>
              <a:rPr lang="ja-JP" altLang="en-US" sz="1000" dirty="0">
                <a:latin typeface="Yu Gothic" panose="020B0400000000000000" pitchFamily="34" charset="-128"/>
                <a:ea typeface="Yu Gothic" panose="020B0400000000000000" pitchFamily="34" charset="-128"/>
              </a:rPr>
            </a:br>
            <a:r>
              <a:rPr lang="ja-JP" altLang="en-US" sz="1000" dirty="0">
                <a:latin typeface="Yu Gothic" panose="020B0400000000000000" pitchFamily="34" charset="-128"/>
                <a:ea typeface="Yu Gothic" panose="020B0400000000000000" pitchFamily="34" charset="-128"/>
              </a:rPr>
              <a:t>・</a:t>
            </a:r>
            <a:r>
              <a:rPr lang="ja-JP" altLang="en-US" sz="1000" dirty="0">
                <a:solidFill>
                  <a:srgbClr val="000000"/>
                </a:solidFill>
                <a:latin typeface="Yu Gothic" panose="020B0400000000000000" pitchFamily="34" charset="-128"/>
                <a:ea typeface="Yu Gothic" panose="020B0400000000000000" pitchFamily="34" charset="-128"/>
              </a:rPr>
              <a:t>日南市ローカルベンチャー事務局　田鹿</a:t>
            </a:r>
            <a:r>
              <a:rPr lang="en-US" altLang="ja-JP" sz="1000" dirty="0">
                <a:solidFill>
                  <a:srgbClr val="000000"/>
                </a:solidFill>
                <a:latin typeface="Yu Gothic" panose="020B0400000000000000" pitchFamily="34" charset="-128"/>
                <a:ea typeface="Yu Gothic" panose="020B0400000000000000" pitchFamily="34" charset="-128"/>
              </a:rPr>
              <a:t> </a:t>
            </a:r>
            <a:r>
              <a:rPr lang="ja-JP" altLang="en-US" sz="1000" dirty="0">
                <a:solidFill>
                  <a:srgbClr val="000000"/>
                </a:solidFill>
                <a:latin typeface="Yu Gothic" panose="020B0400000000000000" pitchFamily="34" charset="-128"/>
                <a:ea typeface="Yu Gothic" panose="020B0400000000000000" pitchFamily="34" charset="-128"/>
              </a:rPr>
              <a:t>倫基氏 </a:t>
            </a:r>
            <a:endParaRPr lang="ja-JP" altLang="en-US" sz="1000" dirty="0">
              <a:latin typeface="Yu Gothic" panose="020B0400000000000000" pitchFamily="34" charset="-128"/>
              <a:ea typeface="Yu Gothic" panose="020B0400000000000000" pitchFamily="34" charset="-128"/>
            </a:endParaRPr>
          </a:p>
        </p:txBody>
      </p:sp>
      <p:pic>
        <p:nvPicPr>
          <p:cNvPr id="8" name="図 7">
            <a:extLst>
              <a:ext uri="{FF2B5EF4-FFF2-40B4-BE49-F238E27FC236}">
                <a16:creationId xmlns:a16="http://schemas.microsoft.com/office/drawing/2014/main" id="{370510BF-1CFB-A84E-A459-F3DAE99080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54251" y="1020446"/>
            <a:ext cx="930459" cy="930459"/>
          </a:xfrm>
          <a:prstGeom prst="rect">
            <a:avLst/>
          </a:prstGeom>
        </p:spPr>
      </p:pic>
      <p:pic>
        <p:nvPicPr>
          <p:cNvPr id="10" name="図 9">
            <a:extLst>
              <a:ext uri="{FF2B5EF4-FFF2-40B4-BE49-F238E27FC236}">
                <a16:creationId xmlns:a16="http://schemas.microsoft.com/office/drawing/2014/main" id="{671CF9DC-353B-8D42-AF2D-6114C8D84B7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70793" y="1998801"/>
            <a:ext cx="950256" cy="930459"/>
          </a:xfrm>
          <a:prstGeom prst="rect">
            <a:avLst/>
          </a:prstGeom>
        </p:spPr>
      </p:pic>
      <p:pic>
        <p:nvPicPr>
          <p:cNvPr id="12" name="図 11">
            <a:extLst>
              <a:ext uri="{FF2B5EF4-FFF2-40B4-BE49-F238E27FC236}">
                <a16:creationId xmlns:a16="http://schemas.microsoft.com/office/drawing/2014/main" id="{1DB0CE6F-45B1-4642-88D3-CB093782611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65173" y="2006441"/>
            <a:ext cx="949844" cy="930459"/>
          </a:xfrm>
          <a:prstGeom prst="rect">
            <a:avLst/>
          </a:prstGeom>
        </p:spPr>
      </p:pic>
      <p:pic>
        <p:nvPicPr>
          <p:cNvPr id="14" name="図 13">
            <a:extLst>
              <a:ext uri="{FF2B5EF4-FFF2-40B4-BE49-F238E27FC236}">
                <a16:creationId xmlns:a16="http://schemas.microsoft.com/office/drawing/2014/main" id="{2C0C551E-3461-4240-B1D2-1F6861FFF96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81061" y="2006441"/>
            <a:ext cx="930459" cy="930459"/>
          </a:xfrm>
          <a:prstGeom prst="rect">
            <a:avLst/>
          </a:prstGeom>
        </p:spPr>
      </p:pic>
      <p:pic>
        <p:nvPicPr>
          <p:cNvPr id="16" name="図 15">
            <a:extLst>
              <a:ext uri="{FF2B5EF4-FFF2-40B4-BE49-F238E27FC236}">
                <a16:creationId xmlns:a16="http://schemas.microsoft.com/office/drawing/2014/main" id="{E89E8102-A2B9-6949-B33C-34F81DA3729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561331" y="1026162"/>
            <a:ext cx="959536" cy="930459"/>
          </a:xfrm>
          <a:prstGeom prst="rect">
            <a:avLst/>
          </a:prstGeom>
        </p:spPr>
      </p:pic>
      <p:pic>
        <p:nvPicPr>
          <p:cNvPr id="18" name="図 17">
            <a:extLst>
              <a:ext uri="{FF2B5EF4-FFF2-40B4-BE49-F238E27FC236}">
                <a16:creationId xmlns:a16="http://schemas.microsoft.com/office/drawing/2014/main" id="{21188E20-C322-E04C-BA59-0B528616E11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633749" y="996180"/>
            <a:ext cx="884366" cy="960441"/>
          </a:xfrm>
          <a:prstGeom prst="rect">
            <a:avLst/>
          </a:prstGeom>
        </p:spPr>
      </p:pic>
      <p:pic>
        <p:nvPicPr>
          <p:cNvPr id="20" name="図 19">
            <a:extLst>
              <a:ext uri="{FF2B5EF4-FFF2-40B4-BE49-F238E27FC236}">
                <a16:creationId xmlns:a16="http://schemas.microsoft.com/office/drawing/2014/main" id="{B451AC46-5AA1-D642-96D3-A353EB329E9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726981" y="1026162"/>
            <a:ext cx="853720" cy="930459"/>
          </a:xfrm>
          <a:prstGeom prst="rect">
            <a:avLst/>
          </a:prstGeom>
        </p:spPr>
      </p:pic>
    </p:spTree>
    <p:extLst>
      <p:ext uri="{BB962C8B-B14F-4D97-AF65-F5344CB8AC3E}">
        <p14:creationId xmlns:p14="http://schemas.microsoft.com/office/powerpoint/2010/main" val="570271553"/>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grpFill/>
        <a:ln w="3175">
          <a:solidFill>
            <a:schemeClr val="tx1"/>
          </a:solidFill>
        </a:ln>
      </a:spPr>
      <a:bodyPr wrap="square" lIns="99569" tIns="49785" rIns="99569" bIns="49785" rtlCol="0">
        <a:noAutofit/>
      </a:bodyPr>
      <a:lstStyle>
        <a:defPPr>
          <a:defRPr kumimoji="1" sz="800" dirty="0" smtClean="0">
            <a:solidFill>
              <a:prstClr val="black"/>
            </a:solidFill>
            <a:latin typeface="BIZ UDゴシック" panose="020B0400000000000000" pitchFamily="49" charset="-128"/>
            <a:ea typeface="BIZ UDゴシック" panose="020B0400000000000000" pitchFamily="49" charset="-128"/>
          </a:defRPr>
        </a:defPPr>
      </a:lst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ドキュメント" ma:contentTypeID="0x01010018445521911A574D97C9D3A7130D873F" ma:contentTypeVersion="5" ma:contentTypeDescription="新しいドキュメントを作成します。" ma:contentTypeScope="" ma:versionID="33dd565f147a62e3dd453e7c5e9a4e07">
  <xsd:schema xmlns:xsd="http://www.w3.org/2001/XMLSchema" xmlns:xs="http://www.w3.org/2001/XMLSchema" xmlns:p="http://schemas.microsoft.com/office/2006/metadata/properties" xmlns:ns2="864615f1-7997-47eb-a825-304b304a3ffb" targetNamespace="http://schemas.microsoft.com/office/2006/metadata/properties" ma:root="true" ma:fieldsID="a43621aafd16f201ca5180e69917b852" ns2:_="">
    <xsd:import namespace="864615f1-7997-47eb-a825-304b304a3ffb"/>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64615f1-7997-47eb-a825-304b304a3ff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6501E6C-2BCB-4FE7-80AC-42EC70961C95}">
  <ds:schemaRefs>
    <ds:schemaRef ds:uri="http://schemas.microsoft.com/sharepoint/v3/contenttype/forms"/>
  </ds:schemaRefs>
</ds:datastoreItem>
</file>

<file path=customXml/itemProps2.xml><?xml version="1.0" encoding="utf-8"?>
<ds:datastoreItem xmlns:ds="http://schemas.openxmlformats.org/officeDocument/2006/customXml" ds:itemID="{AF7E2FED-DF00-48C1-B3D7-85DB619C3217}">
  <ds:schemaRefs>
    <ds:schemaRef ds:uri="http://purl.org/dc/elements/1.1/"/>
    <ds:schemaRef ds:uri="http://schemas.microsoft.com/office/2006/metadata/properties"/>
    <ds:schemaRef ds:uri="http://schemas.microsoft.com/office/2006/documentManagement/types"/>
    <ds:schemaRef ds:uri="http://purl.org/dc/terms/"/>
    <ds:schemaRef ds:uri="http://www.w3.org/XML/1998/namespace"/>
    <ds:schemaRef ds:uri="864615f1-7997-47eb-a825-304b304a3ffb"/>
    <ds:schemaRef ds:uri="http://purl.org/dc/dcmitype/"/>
    <ds:schemaRef ds:uri="http://schemas.microsoft.com/office/infopath/2007/PartnerControls"/>
    <ds:schemaRef ds:uri="http://schemas.openxmlformats.org/package/2006/metadata/core-properties"/>
  </ds:schemaRefs>
</ds:datastoreItem>
</file>

<file path=customXml/itemProps3.xml><?xml version="1.0" encoding="utf-8"?>
<ds:datastoreItem xmlns:ds="http://schemas.openxmlformats.org/officeDocument/2006/customXml" ds:itemID="{8DDCF6CE-4904-435F-AC12-F49F406E090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64615f1-7997-47eb-a825-304b304a3ff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2508</TotalTime>
  <Words>2879</Words>
  <Application>Microsoft Office PowerPoint</Application>
  <PresentationFormat>A4 210 x 297 mm</PresentationFormat>
  <Paragraphs>241</Paragraphs>
  <Slides>4</Slides>
  <Notes>0</Notes>
  <HiddenSlides>0</HiddenSlides>
  <MMClips>0</MMClips>
  <ScaleCrop>false</ScaleCrop>
  <HeadingPairs>
    <vt:vector size="6" baseType="variant">
      <vt:variant>
        <vt:lpstr>使用されているフォント</vt:lpstr>
      </vt:variant>
      <vt:variant>
        <vt:i4>5</vt:i4>
      </vt:variant>
      <vt:variant>
        <vt:lpstr>テーマ</vt:lpstr>
      </vt:variant>
      <vt:variant>
        <vt:i4>2</vt:i4>
      </vt:variant>
      <vt:variant>
        <vt:lpstr>スライド タイトル</vt:lpstr>
      </vt:variant>
      <vt:variant>
        <vt:i4>4</vt:i4>
      </vt:variant>
    </vt:vector>
  </HeadingPairs>
  <TitlesOfParts>
    <vt:vector size="11" baseType="lpstr">
      <vt:lpstr>游ゴシック</vt:lpstr>
      <vt:lpstr>游ゴシック</vt:lpstr>
      <vt:lpstr>Arial</vt:lpstr>
      <vt:lpstr>Calibri</vt:lpstr>
      <vt:lpstr>Calibri Light</vt:lpstr>
      <vt:lpstr>Office テーマ</vt:lpstr>
      <vt:lpstr>Office ​​テーマ</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高橋　栞</dc:creator>
  <cp:lastModifiedBy>iju003</cp:lastModifiedBy>
  <cp:revision>84</cp:revision>
  <cp:lastPrinted>2020-09-25T02:08:13Z</cp:lastPrinted>
  <dcterms:created xsi:type="dcterms:W3CDTF">2020-08-24T11:42:03Z</dcterms:created>
  <dcterms:modified xsi:type="dcterms:W3CDTF">2020-10-12T07:10:39Z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0x01010018445521911A574D97C9D3A7130D873F</vt:lpwstr>
  </property>
</Properties>
</file>